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4"/>
  </p:notesMasterIdLst>
  <p:sldIdLst>
    <p:sldId id="353" r:id="rId2"/>
    <p:sldId id="257" r:id="rId3"/>
    <p:sldId id="298" r:id="rId4"/>
    <p:sldId id="354" r:id="rId5"/>
    <p:sldId id="299" r:id="rId6"/>
    <p:sldId id="300" r:id="rId7"/>
    <p:sldId id="355" r:id="rId8"/>
    <p:sldId id="356" r:id="rId9"/>
    <p:sldId id="357" r:id="rId10"/>
    <p:sldId id="358" r:id="rId11"/>
    <p:sldId id="359" r:id="rId12"/>
    <p:sldId id="360" r:id="rId13"/>
    <p:sldId id="331" r:id="rId14"/>
    <p:sldId id="362" r:id="rId15"/>
    <p:sldId id="302" r:id="rId16"/>
    <p:sldId id="303" r:id="rId17"/>
    <p:sldId id="304" r:id="rId18"/>
    <p:sldId id="305" r:id="rId19"/>
    <p:sldId id="307" r:id="rId20"/>
    <p:sldId id="308" r:id="rId21"/>
    <p:sldId id="309" r:id="rId22"/>
    <p:sldId id="352" r:id="rId23"/>
  </p:sldIdLst>
  <p:sldSz cx="9144000" cy="6858000" type="screen4x3"/>
  <p:notesSz cx="6858000" cy="97107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64" d="100"/>
          <a:sy n="64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Jaraguari%20PM\LDO%202021\LDO%202021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Jaraguari%20PM\LDO%202021\LDO%202021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E:\Jaraguari%20PM\LDO%202021\LDO%202021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Jaraguari%20PM\LDO%202021\LDO%202021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Jaraguari%20PM\LDO%202021\LDO%202021.xls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Jaraguari%20PM\LDO%202021\LDO%202021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Jaraguari%20PM\LDO%202021\LDO%202021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Jaraguari%20PM\LDO%202021\LDO%202021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Jaraguari%20PM\LDO%202021\LDO%202021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EVOLUÇÃO</a:t>
            </a:r>
            <a:r>
              <a:rPr lang="en-US" baseline="0"/>
              <a:t> DO PIB DO ESTADO DE MS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280549072640159"/>
          <c:y val="0.10635125448028673"/>
          <c:w val="0.78771304556459532"/>
          <c:h val="0.761538678632912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Arial Black" panose="020B0A04020102020204" pitchFamily="34" charset="0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'GRÁFICO PIB MS'!$A$2:$A$9</c:f>
              <c:numCache>
                <c:formatCode>#,##0</c:formatCod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</c:numCache>
            </c:numRef>
          </c:cat>
          <c:val>
            <c:numRef>
              <c:f>'GRÁFICO PIB MS'!$B$2:$B$9</c:f>
              <c:numCache>
                <c:formatCode>#,##0.00</c:formatCode>
                <c:ptCount val="8"/>
                <c:pt idx="0">
                  <c:v>106969140000</c:v>
                </c:pt>
                <c:pt idx="1">
                  <c:v>113772470000</c:v>
                </c:pt>
                <c:pt idx="2">
                  <c:v>120094380000</c:v>
                </c:pt>
                <c:pt idx="3">
                  <c:v>128211220000</c:v>
                </c:pt>
                <c:pt idx="4">
                  <c:v>135845980000</c:v>
                </c:pt>
                <c:pt idx="5">
                  <c:v>143759720000</c:v>
                </c:pt>
                <c:pt idx="6">
                  <c:v>152325700000</c:v>
                </c:pt>
                <c:pt idx="7">
                  <c:v>161058250000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DF-4D99-90B5-7446FF77FB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7664128"/>
        <c:axId val="1"/>
      </c:barChart>
      <c:lineChart>
        <c:grouping val="standard"/>
        <c:varyColors val="0"/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Arial Black" panose="020B0A04020102020204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'GRÁFICO PIB MS'!$A$2:$A$9</c:f>
              <c:numCache>
                <c:formatCode>#,##0</c:formatCod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</c:numCache>
            </c:numRef>
          </c:cat>
          <c:val>
            <c:numRef>
              <c:f>'GRÁFICO PIB MS'!$C$2:$C$9</c:f>
              <c:numCache>
                <c:formatCode>0.00%</c:formatCode>
                <c:ptCount val="8"/>
                <c:pt idx="0">
                  <c:v>6.7199999999999996E-2</c:v>
                </c:pt>
                <c:pt idx="1">
                  <c:v>6.3600866567684822E-2</c:v>
                </c:pt>
                <c:pt idx="2">
                  <c:v>5.5566254296843587E-2</c:v>
                </c:pt>
                <c:pt idx="3">
                  <c:v>6.7587176019394013E-2</c:v>
                </c:pt>
                <c:pt idx="4">
                  <c:v>5.9548298503048436E-2</c:v>
                </c:pt>
                <c:pt idx="5">
                  <c:v>5.8255238763782247E-2</c:v>
                </c:pt>
                <c:pt idx="6">
                  <c:v>5.958539707784638E-2</c:v>
                </c:pt>
                <c:pt idx="7">
                  <c:v>5.7328146202512142E-2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DF-4D99-90B5-7446FF77FB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67664128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7664128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</c:scaling>
        <c:delete val="0"/>
        <c:axPos val="r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"/>
        <c:crosses val="max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TAXA</a:t>
            </a:r>
            <a:r>
              <a:rPr lang="pt-BR" baseline="0" dirty="0"/>
              <a:t> DE CRESCIMENTO % DO ESTADO DE MS.</a:t>
            </a:r>
            <a:endParaRPr lang="pt-BR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'GRAFICO TX CRESC MS '!$A$2:$A$9</c:f>
              <c:numCache>
                <c:formatCode>#,##0</c:formatCod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</c:numCache>
            </c:numRef>
          </c:cat>
          <c:val>
            <c:numRef>
              <c:f>'GRAFICO TX CRESC MS '!$B$2:$B$9</c:f>
              <c:numCache>
                <c:formatCode>#,##0.00</c:formatCode>
                <c:ptCount val="8"/>
                <c:pt idx="0">
                  <c:v>2.4500000000000002</c:v>
                </c:pt>
                <c:pt idx="1">
                  <c:v>2.27</c:v>
                </c:pt>
                <c:pt idx="2">
                  <c:v>1.01</c:v>
                </c:pt>
                <c:pt idx="3">
                  <c:v>2.65</c:v>
                </c:pt>
                <c:pt idx="4">
                  <c:v>1.98</c:v>
                </c:pt>
                <c:pt idx="5">
                  <c:v>1.88</c:v>
                </c:pt>
                <c:pt idx="6">
                  <c:v>2.17</c:v>
                </c:pt>
                <c:pt idx="7">
                  <c:v>2.0099999999999998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A4-407C-9982-5CE96B7A0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664960"/>
        <c:axId val="1"/>
      </c:lineChart>
      <c:catAx>
        <c:axId val="67664960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676649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ESTIMATIVA DA VARIAÇÃO ANUAL DA INFLAÇÃO IPCA %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6167186998572728E-2"/>
          <c:y val="0.29479731021005717"/>
          <c:w val="0.96766562600285455"/>
          <c:h val="0.6587087954098527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'GRÁFICO INFLAÇÃO'!$A$2:$A$9</c:f>
              <c:numCache>
                <c:formatCode>#,##0</c:formatCod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</c:numCache>
            </c:numRef>
          </c:cat>
          <c:val>
            <c:numRef>
              <c:f>'GRÁFICO INFLAÇÃO'!$B$2:$B$9</c:f>
              <c:numCache>
                <c:formatCode>#,##0.00</c:formatCode>
                <c:ptCount val="8"/>
                <c:pt idx="0">
                  <c:v>3.75</c:v>
                </c:pt>
                <c:pt idx="1">
                  <c:v>4</c:v>
                </c:pt>
                <c:pt idx="2">
                  <c:v>4.5</c:v>
                </c:pt>
                <c:pt idx="3">
                  <c:v>4</c:v>
                </c:pt>
                <c:pt idx="4">
                  <c:v>3.9</c:v>
                </c:pt>
                <c:pt idx="5">
                  <c:v>3.8</c:v>
                </c:pt>
                <c:pt idx="6">
                  <c:v>3.78</c:v>
                </c:pt>
                <c:pt idx="7">
                  <c:v>3.65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15-4434-9C13-145280D606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663712"/>
        <c:axId val="1"/>
      </c:lineChart>
      <c:catAx>
        <c:axId val="67663712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676637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r>
              <a:rPr lang="pt-BR" dirty="0">
                <a:latin typeface="Arial Black" panose="020B0A04020102020204" pitchFamily="34" charset="0"/>
              </a:rPr>
              <a:t>Estimativa</a:t>
            </a:r>
            <a:r>
              <a:rPr lang="pt-BR" baseline="0" dirty="0">
                <a:latin typeface="Arial Black" panose="020B0A04020102020204" pitchFamily="34" charset="0"/>
              </a:rPr>
              <a:t> da Receita Consolidada por ano</a:t>
            </a:r>
          </a:p>
          <a:p>
            <a:pPr>
              <a:defRPr>
                <a:latin typeface="Arial Black" panose="020B0A04020102020204" pitchFamily="34" charset="0"/>
              </a:defRPr>
            </a:pPr>
            <a:endParaRPr lang="pt-BR" dirty="0">
              <a:latin typeface="Arial Black" panose="020B0A040201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8.3333333333333332E-3"/>
          <c:y val="0.14393518518518519"/>
          <c:w val="0.9916666666666667"/>
          <c:h val="0.72088764946048411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'Gráfico receita por grupo'!$D$1:$I$1</c:f>
              <c:numCache>
                <c:formatCode>#,##0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'Gráfico receita por grupo'!$D$2:$I$2</c:f>
              <c:numCache>
                <c:formatCode>_(* #,##0.00_);_(* \(#,##0.00\);_(* "-"??_);_(@_)</c:formatCode>
                <c:ptCount val="6"/>
                <c:pt idx="0">
                  <c:v>28799294.570000004</c:v>
                </c:pt>
                <c:pt idx="1">
                  <c:v>37821598.510000005</c:v>
                </c:pt>
                <c:pt idx="2">
                  <c:v>40377853.545830227</c:v>
                </c:pt>
                <c:pt idx="3">
                  <c:v>42782286.021689691</c:v>
                </c:pt>
                <c:pt idx="4">
                  <c:v>45274578.308743648</c:v>
                </c:pt>
                <c:pt idx="5">
                  <c:v>47972282.034802198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A9-45D4-80BA-23D31CB26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4993215"/>
        <c:axId val="1985011103"/>
      </c:lineChart>
      <c:catAx>
        <c:axId val="198499321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85011103"/>
        <c:crosses val="autoZero"/>
        <c:auto val="1"/>
        <c:lblAlgn val="ctr"/>
        <c:lblOffset val="100"/>
        <c:noMultiLvlLbl val="0"/>
      </c:catAx>
      <c:valAx>
        <c:axId val="1985011103"/>
        <c:scaling>
          <c:orientation val="minMax"/>
        </c:scaling>
        <c:delete val="1"/>
        <c:axPos val="l"/>
        <c:numFmt formatCode="_(* #,##0.00_);_(* \(#,##0.00\);_(* &quot;-&quot;??_);_(@_)" sourceLinked="1"/>
        <c:majorTickMark val="none"/>
        <c:minorTickMark val="none"/>
        <c:tickLblPos val="nextTo"/>
        <c:crossAx val="19849932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Percentuais</a:t>
            </a:r>
            <a:r>
              <a:rPr lang="en-US" baseline="0" dirty="0"/>
              <a:t> </a:t>
            </a:r>
            <a:r>
              <a:rPr lang="en-US" baseline="0" dirty="0" err="1"/>
              <a:t>Receitas</a:t>
            </a:r>
            <a:r>
              <a:rPr lang="en-US" baseline="0" dirty="0"/>
              <a:t> </a:t>
            </a:r>
            <a:r>
              <a:rPr lang="en-US" baseline="0" dirty="0" err="1"/>
              <a:t>Sintéticas</a:t>
            </a:r>
            <a:r>
              <a:rPr lang="en-US" baseline="0" dirty="0"/>
              <a:t> para 2022</a:t>
            </a: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r>
              <a:rPr lang="pt-BR"/>
              <a:t>Previsão de Receita percentual por grupo sintético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tint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8D5-484F-AD6A-DB279B483884}"/>
              </c:ext>
            </c:extLst>
          </c:dPt>
          <c:dPt>
            <c:idx val="1"/>
            <c:bubble3D val="0"/>
            <c:spPr>
              <a:solidFill>
                <a:schemeClr val="accent4">
                  <a:tint val="49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8D5-484F-AD6A-DB279B483884}"/>
              </c:ext>
            </c:extLst>
          </c:dPt>
          <c:dPt>
            <c:idx val="2"/>
            <c:bubble3D val="0"/>
            <c:spPr>
              <a:solidFill>
                <a:schemeClr val="accent4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8D5-484F-AD6A-DB279B483884}"/>
              </c:ext>
            </c:extLst>
          </c:dPt>
          <c:dPt>
            <c:idx val="3"/>
            <c:bubble3D val="0"/>
            <c:spPr>
              <a:solidFill>
                <a:schemeClr val="accent4">
                  <a:tint val="6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8D5-484F-AD6A-DB279B483884}"/>
              </c:ext>
            </c:extLst>
          </c:dPt>
          <c:dPt>
            <c:idx val="4"/>
            <c:bubble3D val="0"/>
            <c:spPr>
              <a:solidFill>
                <a:schemeClr val="accent4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8D5-484F-AD6A-DB279B483884}"/>
              </c:ext>
            </c:extLst>
          </c:dPt>
          <c:dPt>
            <c:idx val="5"/>
            <c:bubble3D val="0"/>
            <c:spPr>
              <a:solidFill>
                <a:schemeClr val="accent4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8D5-484F-AD6A-DB279B483884}"/>
              </c:ext>
            </c:extLst>
          </c:dPt>
          <c:dPt>
            <c:idx val="6"/>
            <c:bubble3D val="0"/>
            <c:explosion val="50"/>
            <c:spPr>
              <a:solidFill>
                <a:schemeClr val="accent4">
                  <a:tint val="9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8D5-484F-AD6A-DB279B483884}"/>
              </c:ext>
            </c:extLst>
          </c:dPt>
          <c:dPt>
            <c:idx val="7"/>
            <c:bubble3D val="0"/>
            <c:spPr>
              <a:solidFill>
                <a:schemeClr val="accent4">
                  <a:shade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8D5-484F-AD6A-DB279B483884}"/>
              </c:ext>
            </c:extLst>
          </c:dPt>
          <c:dPt>
            <c:idx val="8"/>
            <c:bubble3D val="0"/>
            <c:spPr>
              <a:solidFill>
                <a:schemeClr val="accent4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A8D5-484F-AD6A-DB279B483884}"/>
              </c:ext>
            </c:extLst>
          </c:dPt>
          <c:dPt>
            <c:idx val="9"/>
            <c:bubble3D val="0"/>
            <c:spPr>
              <a:solidFill>
                <a:schemeClr val="accent4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A8D5-484F-AD6A-DB279B483884}"/>
              </c:ext>
            </c:extLst>
          </c:dPt>
          <c:dPt>
            <c:idx val="10"/>
            <c:bubble3D val="0"/>
            <c:spPr>
              <a:solidFill>
                <a:schemeClr val="accent4">
                  <a:shade val="6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A8D5-484F-AD6A-DB279B483884}"/>
              </c:ext>
            </c:extLst>
          </c:dPt>
          <c:dPt>
            <c:idx val="11"/>
            <c:bubble3D val="0"/>
            <c:spPr>
              <a:solidFill>
                <a:schemeClr val="accent4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A8D5-484F-AD6A-DB279B483884}"/>
              </c:ext>
            </c:extLst>
          </c:dPt>
          <c:dPt>
            <c:idx val="12"/>
            <c:bubble3D val="0"/>
            <c:spPr>
              <a:solidFill>
                <a:schemeClr val="accent4">
                  <a:shade val="4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A8D5-484F-AD6A-DB279B483884}"/>
              </c:ext>
            </c:extLst>
          </c:dPt>
          <c:dPt>
            <c:idx val="13"/>
            <c:bubble3D val="0"/>
            <c:spPr>
              <a:solidFill>
                <a:schemeClr val="accent4">
                  <a:shade val="39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A8D5-484F-AD6A-DB279B4838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'Gráfico receita por grupo'!$A$1:$A$14</c:f>
              <c:strCache>
                <c:ptCount val="14"/>
                <c:pt idx="0">
                  <c:v>Receita Tributária</c:v>
                </c:pt>
                <c:pt idx="1">
                  <c:v>Receita de Contribuições</c:v>
                </c:pt>
                <c:pt idx="2">
                  <c:v>Receita Patrimonial</c:v>
                </c:pt>
                <c:pt idx="3">
                  <c:v>Receita Agropecuária</c:v>
                </c:pt>
                <c:pt idx="4">
                  <c:v>Receita Industrial</c:v>
                </c:pt>
                <c:pt idx="5">
                  <c:v>Receita de Serviços</c:v>
                </c:pt>
                <c:pt idx="6">
                  <c:v>Transferências Correntes</c:v>
                </c:pt>
                <c:pt idx="7">
                  <c:v>Outras Receitas Correntes</c:v>
                </c:pt>
                <c:pt idx="8">
                  <c:v>DEDUÇÕES DAS RECEITAS CORRENTES</c:v>
                </c:pt>
                <c:pt idx="9">
                  <c:v>Operações de Crédito (V)</c:v>
                </c:pt>
                <c:pt idx="10">
                  <c:v>Alienação de Bens (VI)</c:v>
                </c:pt>
                <c:pt idx="11">
                  <c:v>Amortização de Empréstimo (VII)</c:v>
                </c:pt>
                <c:pt idx="12">
                  <c:v>Transferências de Capital</c:v>
                </c:pt>
                <c:pt idx="13">
                  <c:v>Outras Receitas de Capital</c:v>
                </c:pt>
              </c:strCache>
            </c:strRef>
          </c:cat>
          <c:val>
            <c:numRef>
              <c:f>'Gráfico receita por grupo'!$B$1:$B$14</c:f>
              <c:numCache>
                <c:formatCode>0.00%</c:formatCode>
                <c:ptCount val="14"/>
                <c:pt idx="0">
                  <c:v>0.10177832354130185</c:v>
                </c:pt>
                <c:pt idx="1">
                  <c:v>0</c:v>
                </c:pt>
                <c:pt idx="2">
                  <c:v>4.1118991826556722E-4</c:v>
                </c:pt>
                <c:pt idx="3">
                  <c:v>0</c:v>
                </c:pt>
                <c:pt idx="4">
                  <c:v>0</c:v>
                </c:pt>
                <c:pt idx="5">
                  <c:v>2.1576606281837454E-2</c:v>
                </c:pt>
                <c:pt idx="6">
                  <c:v>0.83336286227210554</c:v>
                </c:pt>
                <c:pt idx="7">
                  <c:v>2.6083508864363969E-4</c:v>
                </c:pt>
                <c:pt idx="8">
                  <c:v>0.10716300631577932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0.14977318921362534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A8D5-484F-AD6A-DB279B48388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3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en-US">
          <a:latin typeface="Arial Black" panose="020B0A04020102020204" pitchFamily="34" charset="0"/>
        </a:defRPr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Evolução</a:t>
            </a:r>
            <a:r>
              <a:rPr lang="en-US" baseline="0"/>
              <a:t> da Despesa por ano</a:t>
            </a: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6.1111111111111109E-2"/>
          <c:y val="0.12541666666666668"/>
          <c:w val="0.93888888888888888"/>
          <c:h val="0.72088764946048411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'Gráficos da despesa'!$D$1:$I$1</c:f>
              <c:numCache>
                <c:formatCode>#,##0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'Gráficos da despesa'!$D$2:$I$2</c:f>
              <c:numCache>
                <c:formatCode>#,##0.00</c:formatCode>
                <c:ptCount val="6"/>
                <c:pt idx="0">
                  <c:v>28259992.510000002</c:v>
                </c:pt>
                <c:pt idx="1">
                  <c:v>39837114.880000003</c:v>
                </c:pt>
                <c:pt idx="2">
                  <c:v>42933371.510957681</c:v>
                </c:pt>
                <c:pt idx="3">
                  <c:v>45489980.733434461</c:v>
                </c:pt>
                <c:pt idx="4">
                  <c:v>48140010.422420546</c:v>
                </c:pt>
                <c:pt idx="5">
                  <c:v>51008452.058772139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FD-407C-891B-B3DA03553E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43516927"/>
        <c:axId val="2043520671"/>
      </c:lineChart>
      <c:catAx>
        <c:axId val="2043516927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43520671"/>
        <c:crosses val="autoZero"/>
        <c:auto val="1"/>
        <c:lblAlgn val="ctr"/>
        <c:lblOffset val="100"/>
        <c:noMultiLvlLbl val="0"/>
      </c:catAx>
      <c:valAx>
        <c:axId val="2043520671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20435169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Composição</a:t>
            </a:r>
            <a:r>
              <a:rPr lang="pt-BR" baseline="0"/>
              <a:t> da despesa por grupo</a:t>
            </a:r>
            <a:endParaRPr lang="pt-B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27939501312335957"/>
          <c:y val="0.25779512977544472"/>
          <c:w val="0.49676563867016621"/>
          <c:h val="0.66235418489355502"/>
        </c:manualLayout>
      </c:layout>
      <c:pieChart>
        <c:varyColors val="1"/>
        <c:ser>
          <c:idx val="0"/>
          <c:order val="0"/>
          <c:explosion val="2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32A-4EF7-8E67-F7593CCB99D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32A-4EF7-8E67-F7593CCB99D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32A-4EF7-8E67-F7593CCB99D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32A-4EF7-8E67-F7593CCB99D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32A-4EF7-8E67-F7593CCB99D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32A-4EF7-8E67-F7593CCB99D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32A-4EF7-8E67-F7593CCB99D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32A-4EF7-8E67-F7593CCB99D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'Gráficos da despesa'!$A$1:$A$8</c:f>
              <c:strCache>
                <c:ptCount val="8"/>
                <c:pt idx="0">
                  <c:v>Pessoal e Encargos Sociais</c:v>
                </c:pt>
                <c:pt idx="1">
                  <c:v>Juros e Encargos da Dívida (XI)</c:v>
                </c:pt>
                <c:pt idx="2">
                  <c:v>Outras Despesas Correntes</c:v>
                </c:pt>
                <c:pt idx="3">
                  <c:v>Investimentos</c:v>
                </c:pt>
                <c:pt idx="4">
                  <c:v>Inversões Financeiras</c:v>
                </c:pt>
                <c:pt idx="5">
                  <c:v>Transferências de Capital</c:v>
                </c:pt>
                <c:pt idx="6">
                  <c:v>Amortização da Dívida (XIV)</c:v>
                </c:pt>
                <c:pt idx="7">
                  <c:v>RESERVA DE CONTINGÊNCIA (XVI)</c:v>
                </c:pt>
              </c:strCache>
            </c:strRef>
          </c:cat>
          <c:val>
            <c:numRef>
              <c:f>'Gráficos da despesa'!$B$1:$B$8</c:f>
              <c:numCache>
                <c:formatCode>0.00%</c:formatCode>
                <c:ptCount val="8"/>
                <c:pt idx="0">
                  <c:v>0.406813234855113</c:v>
                </c:pt>
                <c:pt idx="1">
                  <c:v>0</c:v>
                </c:pt>
                <c:pt idx="2">
                  <c:v>0.42642186104409563</c:v>
                </c:pt>
                <c:pt idx="3">
                  <c:v>8.8577191418592674E-2</c:v>
                </c:pt>
                <c:pt idx="4">
                  <c:v>6.2680076124588965E-2</c:v>
                </c:pt>
                <c:pt idx="5">
                  <c:v>0</c:v>
                </c:pt>
                <c:pt idx="6">
                  <c:v>6.1028653680178981E-3</c:v>
                </c:pt>
                <c:pt idx="7">
                  <c:v>9.4047711895919421E-3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32A-4EF7-8E67-F7593CCB99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err="1">
                <a:latin typeface="Arial Black" panose="020B0A04020102020204" pitchFamily="34" charset="0"/>
              </a:rPr>
              <a:t>Evolução</a:t>
            </a:r>
            <a:r>
              <a:rPr lang="en-US" sz="2400" dirty="0">
                <a:latin typeface="Arial Black" panose="020B0A04020102020204" pitchFamily="34" charset="0"/>
              </a:rPr>
              <a:t> do </a:t>
            </a:r>
            <a:r>
              <a:rPr lang="en-US" sz="2400" dirty="0" err="1">
                <a:latin typeface="Arial Black" panose="020B0A04020102020204" pitchFamily="34" charset="0"/>
              </a:rPr>
              <a:t>Patrimônio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Liquido</a:t>
            </a:r>
            <a:endParaRPr lang="en-US" sz="2400" dirty="0">
              <a:latin typeface="Arial Black" panose="020B0A040201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4.3706036745406823E-2"/>
          <c:y val="0.15782407407407409"/>
          <c:w val="0.91184951881014875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'Dem IV'!$I$10</c:f>
              <c:strCache>
                <c:ptCount val="1"/>
                <c:pt idx="0">
                  <c:v>Patrimônio/Capital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'Dem IV'!$J$9:$L$9</c:f>
              <c:numCache>
                <c:formatCode>#,##0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'Dem IV'!$J$10:$L$10</c:f>
              <c:numCache>
                <c:formatCode>#,##0.00</c:formatCode>
                <c:ptCount val="3"/>
                <c:pt idx="0">
                  <c:v>13664207.33</c:v>
                </c:pt>
                <c:pt idx="1">
                  <c:v>12941377.699999999</c:v>
                </c:pt>
                <c:pt idx="2">
                  <c:v>11830578.449999999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4A-4C0B-AAFE-9C5213CE93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8273535"/>
        <c:axId val="338250655"/>
      </c:barChart>
      <c:catAx>
        <c:axId val="33827353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endParaRPr lang="pt-BR"/>
          </a:p>
        </c:txPr>
        <c:crossAx val="338250655"/>
        <c:crosses val="autoZero"/>
        <c:auto val="1"/>
        <c:lblAlgn val="ctr"/>
        <c:lblOffset val="100"/>
        <c:noMultiLvlLbl val="0"/>
      </c:catAx>
      <c:valAx>
        <c:axId val="338250655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3382735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0.02205</cdr:x>
      <cdr:y>0.01704</cdr:y>
    </cdr:from>
    <cdr:to>
      <cdr:x>0.11746</cdr:x>
      <cdr:y>0.1433</cdr:y>
    </cdr:to>
    <cdr:pic>
      <cdr:nvPicPr>
        <cdr:cNvPr id="2" name="Imagem 1">
          <a:extLst xmlns:a="http://schemas.openxmlformats.org/drawingml/2006/main">
            <a:ext uri="{FF2B5EF4-FFF2-40B4-BE49-F238E27FC236}">
              <a16:creationId xmlns:a16="http://schemas.microsoft.com/office/drawing/2014/main" id="{D834A2EB-3A95-4139-87CE-2500AE351847}"/>
            </a:ext>
          </a:extLst>
        </cdr:cNvPr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93675" y="107950"/>
          <a:ext cx="838200" cy="8001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0.02241</cdr:x>
      <cdr:y>0.01704</cdr:y>
    </cdr:from>
    <cdr:to>
      <cdr:x>0.11942</cdr:x>
      <cdr:y>0.1433</cdr:y>
    </cdr:to>
    <cdr:pic>
      <cdr:nvPicPr>
        <cdr:cNvPr id="2" name="Imagem 1">
          <a:extLst xmlns:a="http://schemas.openxmlformats.org/drawingml/2006/main">
            <a:ext uri="{FF2B5EF4-FFF2-40B4-BE49-F238E27FC236}">
              <a16:creationId xmlns:a16="http://schemas.microsoft.com/office/drawing/2014/main" id="{5390FC60-338F-4C8C-8620-A22224678C11}"/>
            </a:ext>
          </a:extLst>
        </cdr:cNvPr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93675" y="107950"/>
          <a:ext cx="838200" cy="8001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0.02118</cdr:x>
      <cdr:y>0.01574</cdr:y>
    </cdr:from>
    <cdr:to>
      <cdr:x>0.11285</cdr:x>
      <cdr:y>0.13241</cdr:y>
    </cdr:to>
    <cdr:pic>
      <cdr:nvPicPr>
        <cdr:cNvPr id="2" name="Imagem 1">
          <a:extLst xmlns:a="http://schemas.openxmlformats.org/drawingml/2006/main">
            <a:ext uri="{FF2B5EF4-FFF2-40B4-BE49-F238E27FC236}">
              <a16:creationId xmlns:a16="http://schemas.microsoft.com/office/drawing/2014/main" id="{92DFF3D5-6D92-4E04-878E-79E0E8B84A37}"/>
            </a:ext>
          </a:extLst>
        </cdr:cNvPr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93675" y="107950"/>
          <a:ext cx="838200" cy="8001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7D987-AEDD-48FF-902F-65A02DF00A0F}" type="datetimeFigureOut">
              <a:rPr lang="pt-BR" smtClean="0"/>
              <a:pPr/>
              <a:t>23/04/2021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612601"/>
            <a:ext cx="5486400" cy="4369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B2E18-C140-477D-80F6-B1666C3A260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5539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40AB7-101E-4338-AD5E-FC28D915A1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50E4FA3-64D5-436D-AB3F-7508F84E26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90346F-CCB3-4E70-8653-D3D39B5E7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5C9D-BA5B-4F13-B6DC-07F3EA55CE09}" type="datetimeFigureOut">
              <a:rPr lang="pt-BR" smtClean="0"/>
              <a:pPr/>
              <a:t>23/04/2021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354DF2-C01E-4257-AEA4-DFAEC625F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81EDD8-A07D-4F1A-A87E-5FDB5F338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3339-C254-4F16-B098-0A741576F29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189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E011CD-0E8B-4EF2-A9D6-9E5ACEDE9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BFA73DC-2677-4D39-AB92-1B046B0AC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247071-7F0E-4C06-8431-654823C07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5C9D-BA5B-4F13-B6DC-07F3EA55CE09}" type="datetimeFigureOut">
              <a:rPr lang="pt-BR" smtClean="0"/>
              <a:pPr/>
              <a:t>23/04/2021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6E5492-402F-4A5C-B4E0-345371F68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2DF339-315E-4566-BBAD-D25C32EF9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3339-C254-4F16-B098-0A741576F29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778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0B9217E-4073-4307-82D6-9B867E35B0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DCDDC9D-B469-4741-81CC-7486900C2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CA2A8A-D2C5-45D0-A838-4FBD23C29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5C9D-BA5B-4F13-B6DC-07F3EA55CE09}" type="datetimeFigureOut">
              <a:rPr lang="pt-BR" smtClean="0"/>
              <a:pPr/>
              <a:t>23/04/2021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54DC0E-BA43-4F2F-9791-26F11D90A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0503D95-9E9C-4C29-8628-351D70AAF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3339-C254-4F16-B098-0A741576F29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06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17E92-4479-44AE-99A6-68DFD969A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8647DA-376A-46DA-B8AB-6136210D9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E756C2-CC4C-4277-89D9-BF630E490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5C9D-BA5B-4F13-B6DC-07F3EA55CE09}" type="datetimeFigureOut">
              <a:rPr lang="pt-BR" smtClean="0"/>
              <a:pPr/>
              <a:t>23/04/2021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6A81C8-78B6-4F15-998D-8B460A3C2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93ACD5-F2DA-4D56-9EC9-DE79689A3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3339-C254-4F16-B098-0A741576F29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252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51C45F-B515-4647-8DA9-66AAE0AB9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3BA6A4D-3E8B-4C34-BAA3-72F78C834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2F8D40-0CB3-48E8-BEF7-658946446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5C9D-BA5B-4F13-B6DC-07F3EA55CE09}" type="datetimeFigureOut">
              <a:rPr lang="pt-BR" smtClean="0"/>
              <a:pPr/>
              <a:t>23/04/2021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613E87-538D-4FCA-B487-1CEF8620D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E094F3-F1FD-4081-B7A7-AE5C6E166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3339-C254-4F16-B098-0A741576F29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9808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B3E689-512C-4085-84E5-4BFDDBDFC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ED36D1-1F02-48CD-8E4F-AB3D39FB05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31519D-E91A-4F88-8FF5-204BAA073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0E6A331-DD5C-409A-8577-3AFFC6CFC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5C9D-BA5B-4F13-B6DC-07F3EA55CE09}" type="datetimeFigureOut">
              <a:rPr lang="pt-BR" smtClean="0"/>
              <a:pPr/>
              <a:t>23/04/2021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4DA8C60-B62F-4BB5-91BB-09F042B0C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6D8BFE4-89C5-468F-A125-2F1F5A2BB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3339-C254-4F16-B098-0A741576F29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5452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BB0FB6-E681-498D-8AA9-FC392E6FE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852CEBD-FC9C-4264-BA46-52084B44B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4335F2-E21D-4331-8B21-486FF3F66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59D9DC-DB80-4115-BC85-6FD5BD690B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8207F70-2A4B-47E4-96BE-27072B43D2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B08C601-D29D-46B0-A2E9-605FE5EFF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5C9D-BA5B-4F13-B6DC-07F3EA55CE09}" type="datetimeFigureOut">
              <a:rPr lang="pt-BR" smtClean="0"/>
              <a:pPr/>
              <a:t>23/04/2021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CA87FAD-E892-48E3-BBEF-9D570E659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452AFC5-1529-43E9-B10B-FEB5C777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3339-C254-4F16-B098-0A741576F29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61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DFE2F3-02C2-4612-88D3-34DE3A865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1238080-9716-41D2-BC2E-FB146A46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5C9D-BA5B-4F13-B6DC-07F3EA55CE09}" type="datetimeFigureOut">
              <a:rPr lang="pt-BR" smtClean="0"/>
              <a:pPr/>
              <a:t>23/04/2021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F28E16A-59C5-451D-AA8B-B88C0F49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1B90BD3-08F1-4BA6-ADF6-C8FF09C61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3339-C254-4F16-B098-0A741576F29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818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0212659-A2AB-42A1-9596-F0DE95C63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5C9D-BA5B-4F13-B6DC-07F3EA55CE09}" type="datetimeFigureOut">
              <a:rPr lang="pt-BR" smtClean="0"/>
              <a:pPr/>
              <a:t>23/04/2021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1304062-4834-4C75-B581-CE1F21FC3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6C65BF1-6A76-4CA6-B658-D342DB70F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3339-C254-4F16-B098-0A741576F29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9899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DA669A-E0DB-4C72-B361-44A456E50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83B603-8C64-41AE-AA5D-DF07ABFCC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60BE095-0E7D-4148-9089-22C0E387E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7263539-1F0C-4ABD-BA8C-4748C5FDE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5C9D-BA5B-4F13-B6DC-07F3EA55CE09}" type="datetimeFigureOut">
              <a:rPr lang="pt-BR" smtClean="0"/>
              <a:pPr/>
              <a:t>23/04/2021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6D088BC-DF5B-4F4F-9DC5-81DC0EB63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3C672C2-E5ED-4524-97D8-927F70115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3339-C254-4F16-B098-0A741576F29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7875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5D9DD0-7C65-4E1D-B2A5-263C2FD75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537A1C2-B6CE-4369-B0F0-28635D4312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BF89DAB-3603-4676-AB9A-B0AEC3FE1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2A436F-80B4-45B4-95A5-DF4909FEE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5C9D-BA5B-4F13-B6DC-07F3EA55CE09}" type="datetimeFigureOut">
              <a:rPr lang="pt-BR" smtClean="0"/>
              <a:pPr/>
              <a:t>23/04/2021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B4A44EE-AFDA-4A9D-8CB5-4E8A135D4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0771D7-C1F1-4FF9-BC21-B845EC297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3339-C254-4F16-B098-0A741576F29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467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2E24AE6-D076-4AE8-B40C-9490CB99E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3632D72-9814-4EE8-A64C-1443448D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5C7F47-8C15-44F7-9498-4ADF36972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25C9D-BA5B-4F13-B6DC-07F3EA55CE09}" type="datetimeFigureOut">
              <a:rPr lang="pt-BR" smtClean="0"/>
              <a:pPr/>
              <a:t>23/04/2021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291000A-A2CD-4190-952F-3681DB952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01ED1C-D9C9-4353-B335-7AE1169508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13339-C254-4F16-B098-0A741576F29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02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mjar@terra.com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mjar@terra.com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pmjar@terra.com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mjar@terra.com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mjar@terra.com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mjar@terra.com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pmjar@terra.com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mjar@terra.com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mjar@terra.com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pmjar@terra.com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25D47B-6B8F-4CCB-A43F-8E02FB9F3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257424"/>
            <a:ext cx="6858000" cy="2387600"/>
          </a:xfrm>
        </p:spPr>
        <p:txBody>
          <a:bodyPr/>
          <a:lstStyle/>
          <a:p>
            <a:r>
              <a:rPr lang="pt-BR" dirty="0"/>
              <a:t>AUDIÊNCIA PÚBLICA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6C2A70-4E96-4F85-A7DD-FD69A97C3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3886200"/>
            <a:ext cx="8784976" cy="1752600"/>
          </a:xfrm>
        </p:spPr>
        <p:txBody>
          <a:bodyPr/>
          <a:lstStyle/>
          <a:p>
            <a:r>
              <a:rPr lang="pt-BR" dirty="0"/>
              <a:t>PROJETO DE LEI Nº  000/2021</a:t>
            </a:r>
          </a:p>
          <a:p>
            <a:r>
              <a:rPr lang="pt-BR" dirty="0"/>
              <a:t>LEI DE DIRETRIZES ORÇAMENTARIA – LDO – 2021</a:t>
            </a:r>
          </a:p>
          <a:p>
            <a:r>
              <a:rPr lang="pt-BR" dirty="0"/>
              <a:t>PROJEÇÃO PARA - 2022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76BDE38-8B49-45B0-9FBA-FD9DB0281678}"/>
              </a:ext>
            </a:extLst>
          </p:cNvPr>
          <p:cNvSpPr txBox="1"/>
          <p:nvPr/>
        </p:nvSpPr>
        <p:spPr>
          <a:xfrm>
            <a:off x="2051720" y="116632"/>
            <a:ext cx="6912768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MUNICÍPIO DE JARAGUARI-MS</a:t>
            </a:r>
            <a:endParaRPr kumimoji="0" lang="pt-B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CNPJ – 03.501.533/0001-45</a:t>
            </a:r>
            <a:endParaRPr kumimoji="0" lang="pt-B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Rua Gonçalves </a:t>
            </a:r>
            <a:r>
              <a:rPr kumimoji="0" lang="pt-BR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Luis</a:t>
            </a:r>
            <a:r>
              <a:rPr kumimoji="0" lang="pt-BR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Martins, n.º 420, Centro – CEP / 79.440-000.</a:t>
            </a:r>
            <a:endParaRPr kumimoji="0" lang="pt-B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Fone: (67) 3285-1233 / 3285-1359 - E-mail: </a:t>
            </a:r>
            <a:r>
              <a:rPr kumimoji="0" lang="pt-BR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pmjar@terra.com</a:t>
            </a:r>
            <a:endParaRPr lang="pt-BR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CAF23812-4093-4C34-A531-5C97D9980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6632"/>
            <a:ext cx="1236341" cy="12311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03405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DC0D8302-250B-4D81-A0F3-210BE75F52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001761"/>
              </p:ext>
            </p:extLst>
          </p:nvPr>
        </p:nvGraphicFramePr>
        <p:xfrm>
          <a:off x="179512" y="1124744"/>
          <a:ext cx="8712968" cy="554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>
            <a:extLst>
              <a:ext uri="{FF2B5EF4-FFF2-40B4-BE49-F238E27FC236}">
                <a16:creationId xmlns:a16="http://schemas.microsoft.com/office/drawing/2014/main" id="{4983131A-74F3-4B02-A7C2-FC8AEDF2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57150"/>
            <a:ext cx="838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2759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31D1C000-DADC-422C-84FE-21E45F7B44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7028562"/>
              </p:ext>
            </p:extLst>
          </p:nvPr>
        </p:nvGraphicFramePr>
        <p:xfrm>
          <a:off x="179512" y="260648"/>
          <a:ext cx="8784976" cy="6336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5794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69F3788B-4EE3-49C5-843B-CB223D040E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37286"/>
              </p:ext>
            </p:extLst>
          </p:nvPr>
        </p:nvGraphicFramePr>
        <p:xfrm>
          <a:off x="251520" y="260648"/>
          <a:ext cx="8640959" cy="6336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68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8B7E2AD-37A2-4C55-B99C-50E110988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467"/>
            <a:ext cx="945704" cy="902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5BF0AABA-5FA5-4C96-83BC-DF6C73AE30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2750882"/>
              </p:ext>
            </p:extLst>
          </p:nvPr>
        </p:nvGraphicFramePr>
        <p:xfrm>
          <a:off x="0" y="-45467"/>
          <a:ext cx="9144000" cy="690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8443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6DDFF84-9E02-4F21-9899-786E5821B9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666294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E983863-5DE2-460F-9B2B-1AC6A6BF88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5927822"/>
              </p:ext>
            </p:extLst>
          </p:nvPr>
        </p:nvGraphicFramePr>
        <p:xfrm>
          <a:off x="0" y="692696"/>
          <a:ext cx="9144000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0683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8" name="Imagem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57150"/>
            <a:ext cx="838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74FA0AE-1EA8-4648-879B-DDEC30F83B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8777749"/>
              </p:ext>
            </p:extLst>
          </p:nvPr>
        </p:nvGraphicFramePr>
        <p:xfrm>
          <a:off x="-1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9" name="Imagem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8553"/>
            <a:ext cx="11049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3F95212-78E2-4A4C-AAD2-E2B8C6FE36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537044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7" name="Imagem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856"/>
            <a:ext cx="101228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EF145843-2EAB-416C-99C2-632C6F070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313380"/>
              </p:ext>
            </p:extLst>
          </p:nvPr>
        </p:nvGraphicFramePr>
        <p:xfrm>
          <a:off x="-1" y="961256"/>
          <a:ext cx="9134475" cy="5896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9885">
                  <a:extLst>
                    <a:ext uri="{9D8B030D-6E8A-4147-A177-3AD203B41FA5}">
                      <a16:colId xmlns:a16="http://schemas.microsoft.com/office/drawing/2014/main" val="3541572319"/>
                    </a:ext>
                  </a:extLst>
                </a:gridCol>
                <a:gridCol w="1961666">
                  <a:extLst>
                    <a:ext uri="{9D8B030D-6E8A-4147-A177-3AD203B41FA5}">
                      <a16:colId xmlns:a16="http://schemas.microsoft.com/office/drawing/2014/main" val="3559986557"/>
                    </a:ext>
                  </a:extLst>
                </a:gridCol>
                <a:gridCol w="1946691">
                  <a:extLst>
                    <a:ext uri="{9D8B030D-6E8A-4147-A177-3AD203B41FA5}">
                      <a16:colId xmlns:a16="http://schemas.microsoft.com/office/drawing/2014/main" val="3851284216"/>
                    </a:ext>
                  </a:extLst>
                </a:gridCol>
                <a:gridCol w="2216233">
                  <a:extLst>
                    <a:ext uri="{9D8B030D-6E8A-4147-A177-3AD203B41FA5}">
                      <a16:colId xmlns:a16="http://schemas.microsoft.com/office/drawing/2014/main" val="2911990753"/>
                    </a:ext>
                  </a:extLst>
                </a:gridCol>
              </a:tblGrid>
              <a:tr h="25860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MUNICÍPIO DE JARAGUARI - MS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731094"/>
                  </a:ext>
                </a:extLst>
              </a:tr>
              <a:tr h="25860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LEI DE DIRETRIZES ORÇAMENTÁRIA - 2021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123381"/>
                  </a:ext>
                </a:extLst>
              </a:tr>
              <a:tr h="25860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ANEXO DE RISCOS FISCAIS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019311"/>
                  </a:ext>
                </a:extLst>
              </a:tr>
              <a:tr h="25860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DEMONSTRATIVO DE RISCOS FISCAIS E PROVIDÊNCIAS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31468"/>
                  </a:ext>
                </a:extLst>
              </a:tr>
              <a:tr h="25860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2.022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576469"/>
                  </a:ext>
                </a:extLst>
              </a:tr>
              <a:tr h="258605">
                <a:tc gridSpan="4">
                  <a:txBody>
                    <a:bodyPr/>
                    <a:lstStyle/>
                    <a:p>
                      <a:pPr algn="just" fontAlgn="b"/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010853"/>
                  </a:ext>
                </a:extLst>
              </a:tr>
              <a:tr h="258605">
                <a:tc gridSpan="2">
                  <a:txBody>
                    <a:bodyPr/>
                    <a:lstStyle/>
                    <a:p>
                      <a:pPr algn="just" fontAlgn="b"/>
                      <a:r>
                        <a:rPr lang="pt-BR" sz="1200" u="none" strike="noStrike">
                          <a:effectLst/>
                        </a:rPr>
                        <a:t>LRF, art 4º, § 3º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205476"/>
                  </a:ext>
                </a:extLst>
              </a:tr>
              <a:tr h="25860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RISCOS FISCAIS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PROVIDÊNCIAS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202450"/>
                  </a:ext>
                </a:extLst>
              </a:tr>
              <a:tr h="2586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Descrição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Valor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Descrição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Valor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extLst>
                  <a:ext uri="{0D108BD9-81ED-4DB2-BD59-A6C34878D82A}">
                    <a16:rowId xmlns:a16="http://schemas.microsoft.com/office/drawing/2014/main" val="10906849"/>
                  </a:ext>
                </a:extLst>
              </a:tr>
              <a:tr h="983256"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Aumento do salário mínimo e concessão de reajuste salarial que possa gerar impacto nas despesas com pessoal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                         500.000,00 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Abertura de Créditos adicionais a partir da reserva de Contingência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                               400.000,00 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extLst>
                  <a:ext uri="{0D108BD9-81ED-4DB2-BD59-A6C34878D82A}">
                    <a16:rowId xmlns:a16="http://schemas.microsoft.com/office/drawing/2014/main" val="2282309692"/>
                  </a:ext>
                </a:extLst>
              </a:tr>
              <a:tr h="1293022"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Epidemias e situações de calamidade pública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u="none" strike="noStrike">
                          <a:effectLst/>
                        </a:rPr>
                        <a:t>                         650.000,00 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Abertura de Créditos adicionais a partir do cancelamento de dotação de despesas discricionárias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                            1.100.000,00 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 anchor="b"/>
                </a:tc>
                <a:extLst>
                  <a:ext uri="{0D108BD9-81ED-4DB2-BD59-A6C34878D82A}">
                    <a16:rowId xmlns:a16="http://schemas.microsoft.com/office/drawing/2014/main" val="2597103432"/>
                  </a:ext>
                </a:extLst>
              </a:tr>
              <a:tr h="258605"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Condenações Judiciais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</a:rPr>
                        <a:t>                         350.000,00 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extLst>
                  <a:ext uri="{0D108BD9-81ED-4DB2-BD59-A6C34878D82A}">
                    <a16:rowId xmlns:a16="http://schemas.microsoft.com/office/drawing/2014/main" val="3309692530"/>
                  </a:ext>
                </a:extLst>
              </a:tr>
              <a:tr h="258605"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extLst>
                  <a:ext uri="{0D108BD9-81ED-4DB2-BD59-A6C34878D82A}">
                    <a16:rowId xmlns:a16="http://schemas.microsoft.com/office/drawing/2014/main" val="3803014223"/>
                  </a:ext>
                </a:extLst>
              </a:tr>
              <a:tr h="258605"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extLst>
                  <a:ext uri="{0D108BD9-81ED-4DB2-BD59-A6C34878D82A}">
                    <a16:rowId xmlns:a16="http://schemas.microsoft.com/office/drawing/2014/main" val="3662878519"/>
                  </a:ext>
                </a:extLst>
              </a:tr>
              <a:tr h="258605"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TOTAL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</a:rPr>
                        <a:t>                      1.500.000,00 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TOTAL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</a:rPr>
                        <a:t>                            1.500.000,00 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extLst>
                  <a:ext uri="{0D108BD9-81ED-4DB2-BD59-A6C34878D82A}">
                    <a16:rowId xmlns:a16="http://schemas.microsoft.com/office/drawing/2014/main" val="3533342270"/>
                  </a:ext>
                </a:extLst>
              </a:tr>
              <a:tr h="258605">
                <a:tc>
                  <a:txBody>
                    <a:bodyPr/>
                    <a:lstStyle/>
                    <a:p>
                      <a:pPr algn="just" fontAlgn="t"/>
                      <a:r>
                        <a:rPr lang="pt-BR" sz="1200" u="none" strike="noStrike">
                          <a:effectLst/>
                        </a:rPr>
                        <a:t>FONTE: 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just" fontAlgn="t"/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just" fontAlgn="t"/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tc>
                  <a:txBody>
                    <a:bodyPr/>
                    <a:lstStyle/>
                    <a:p>
                      <a:pPr algn="just" fontAlgn="t"/>
                      <a:endParaRPr lang="pt-B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78" marR="9278" marT="9278" marB="0"/>
                </a:tc>
                <a:extLst>
                  <a:ext uri="{0D108BD9-81ED-4DB2-BD59-A6C34878D82A}">
                    <a16:rowId xmlns:a16="http://schemas.microsoft.com/office/drawing/2014/main" val="422275392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8" name="Imagem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20" y="228600"/>
            <a:ext cx="8191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FFD77CF0-8AD1-4682-96AA-6A3D928073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3513387"/>
              </p:ext>
            </p:extLst>
          </p:nvPr>
        </p:nvGraphicFramePr>
        <p:xfrm>
          <a:off x="0" y="1257300"/>
          <a:ext cx="9144000" cy="560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7" name="Imagem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2954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31DC932-3FF8-4025-BC0D-486968795B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308876"/>
              </p:ext>
            </p:extLst>
          </p:nvPr>
        </p:nvGraphicFramePr>
        <p:xfrm>
          <a:off x="0" y="1304924"/>
          <a:ext cx="9144001" cy="5553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3414">
                  <a:extLst>
                    <a:ext uri="{9D8B030D-6E8A-4147-A177-3AD203B41FA5}">
                      <a16:colId xmlns:a16="http://schemas.microsoft.com/office/drawing/2014/main" val="2576852465"/>
                    </a:ext>
                  </a:extLst>
                </a:gridCol>
                <a:gridCol w="1422712">
                  <a:extLst>
                    <a:ext uri="{9D8B030D-6E8A-4147-A177-3AD203B41FA5}">
                      <a16:colId xmlns:a16="http://schemas.microsoft.com/office/drawing/2014/main" val="734739478"/>
                    </a:ext>
                  </a:extLst>
                </a:gridCol>
                <a:gridCol w="1422712">
                  <a:extLst>
                    <a:ext uri="{9D8B030D-6E8A-4147-A177-3AD203B41FA5}">
                      <a16:colId xmlns:a16="http://schemas.microsoft.com/office/drawing/2014/main" val="3544852395"/>
                    </a:ext>
                  </a:extLst>
                </a:gridCol>
                <a:gridCol w="748242">
                  <a:extLst>
                    <a:ext uri="{9D8B030D-6E8A-4147-A177-3AD203B41FA5}">
                      <a16:colId xmlns:a16="http://schemas.microsoft.com/office/drawing/2014/main" val="4227936103"/>
                    </a:ext>
                  </a:extLst>
                </a:gridCol>
                <a:gridCol w="871192">
                  <a:extLst>
                    <a:ext uri="{9D8B030D-6E8A-4147-A177-3AD203B41FA5}">
                      <a16:colId xmlns:a16="http://schemas.microsoft.com/office/drawing/2014/main" val="2915279007"/>
                    </a:ext>
                  </a:extLst>
                </a:gridCol>
                <a:gridCol w="871192">
                  <a:extLst>
                    <a:ext uri="{9D8B030D-6E8A-4147-A177-3AD203B41FA5}">
                      <a16:colId xmlns:a16="http://schemas.microsoft.com/office/drawing/2014/main" val="4043802408"/>
                    </a:ext>
                  </a:extLst>
                </a:gridCol>
                <a:gridCol w="1784537">
                  <a:extLst>
                    <a:ext uri="{9D8B030D-6E8A-4147-A177-3AD203B41FA5}">
                      <a16:colId xmlns:a16="http://schemas.microsoft.com/office/drawing/2014/main" val="2099751666"/>
                    </a:ext>
                  </a:extLst>
                </a:gridCol>
              </a:tblGrid>
              <a:tr h="25352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9 DEMONSTRATIVO VII – ESTIMATIVA E COMPENSAÇÃO DA RENÚNCIA DE RECEITA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07679"/>
                  </a:ext>
                </a:extLst>
              </a:tr>
              <a:tr h="25352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47950"/>
                  </a:ext>
                </a:extLst>
              </a:tr>
              <a:tr h="25352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MUNICIPIO DE JARAGUARI - MS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833489"/>
                  </a:ext>
                </a:extLst>
              </a:tr>
              <a:tr h="25352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LEI DE DIRETRIZES ORÇAMENTÁRIA - 2021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698579"/>
                  </a:ext>
                </a:extLst>
              </a:tr>
              <a:tr h="25352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ANEXO DE  METAS FISCAIS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316368"/>
                  </a:ext>
                </a:extLst>
              </a:tr>
              <a:tr h="25352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ESTIMATIVA E COMPENSAÇÃO DA RENÚNCIA DE RECEITA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173539"/>
                  </a:ext>
                </a:extLst>
              </a:tr>
              <a:tr h="25352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2.022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690923"/>
                  </a:ext>
                </a:extLst>
              </a:tr>
              <a:tr h="25352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920496"/>
                  </a:ext>
                </a:extLst>
              </a:tr>
              <a:tr h="253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LRF, art. 4°, § 2°, inciso V</a:t>
                      </a:r>
                      <a:endParaRPr lang="en-US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2442810010"/>
                  </a:ext>
                </a:extLst>
              </a:tr>
              <a:tr h="25352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TRIBUTO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MODALIDADE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SETOR/PROGRAMA/BENEFICIÁRIO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RENÚNCIA DE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COMPENSAÇÃO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ctr"/>
                </a:tc>
                <a:extLst>
                  <a:ext uri="{0D108BD9-81ED-4DB2-BD59-A6C34878D82A}">
                    <a16:rowId xmlns:a16="http://schemas.microsoft.com/office/drawing/2014/main" val="2268093623"/>
                  </a:ext>
                </a:extLst>
              </a:tr>
              <a:tr h="2535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RECEITA PREVISTA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193282"/>
                  </a:ext>
                </a:extLst>
              </a:tr>
              <a:tr h="2535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>
                          <a:effectLst/>
                        </a:rPr>
                        <a:t>2.022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>
                          <a:effectLst/>
                        </a:rPr>
                        <a:t>2.023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>
                          <a:effectLst/>
                        </a:rPr>
                        <a:t>2.024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20613"/>
                  </a:ext>
                </a:extLst>
              </a:tr>
              <a:tr h="494862">
                <a:tc rowSpan="6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Código Tributário do Município de Jaraguari L.C nº 746/2010 de 22 de Dezembro de 2010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IPTU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GERAL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100.000,00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105.825,52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111.892,30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rowSpan="6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Os valores das isenções não estão previstos nas receitas orçamentárias, não afetando desta forma as metas fiscais.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3686252112"/>
                  </a:ext>
                </a:extLst>
              </a:tr>
              <a:tr h="2535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ISSQN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GERAL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50.000,00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52.912,76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55.946,15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872163"/>
                  </a:ext>
                </a:extLst>
              </a:tr>
              <a:tr h="2535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650604"/>
                  </a:ext>
                </a:extLst>
              </a:tr>
              <a:tr h="2535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430391"/>
                  </a:ext>
                </a:extLst>
              </a:tr>
              <a:tr h="2535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740741"/>
                  </a:ext>
                </a:extLst>
              </a:tr>
              <a:tr h="2535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942294"/>
                  </a:ext>
                </a:extLst>
              </a:tr>
              <a:tr h="494862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TOTAL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150.000,00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158.738,29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167.838,46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1220598665"/>
                  </a:ext>
                </a:extLst>
              </a:tr>
              <a:tr h="253520">
                <a:tc gridSpan="7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 err="1">
                          <a:effectLst/>
                        </a:rPr>
                        <a:t>FONTE:Cadastro</a:t>
                      </a:r>
                      <a:r>
                        <a:rPr lang="pt-BR" sz="1200" u="none" strike="noStrike" dirty="0">
                          <a:effectLst/>
                        </a:rPr>
                        <a:t> Imobiliário</a:t>
                      </a:r>
                      <a:endParaRPr lang="pt-B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228" marR="9228" marT="922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48399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76301" cy="8477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46460" y="254913"/>
            <a:ext cx="46510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MUNICÍPIO DE JARAGUARI-MS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CNPJ – 03.501.533/0001-45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Rua Gonçalves Luis Martins, n.º 420, Centro – CEP / 79.440-000.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Fone: (67) 3285-1233 / 3285-1359 - E-mail: </a:t>
            </a: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pmjar@terra.com.br</a:t>
            </a: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403648" y="1484784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800" b="1" u="sng" dirty="0">
                <a:solidFill>
                  <a:schemeClr val="accent1"/>
                </a:solidFill>
              </a:rPr>
              <a:t>LDO-2021/PPA-LOA - 2022</a:t>
            </a:r>
          </a:p>
        </p:txBody>
      </p:sp>
      <p:sp>
        <p:nvSpPr>
          <p:cNvPr id="6" name="Retângulo 5"/>
          <p:cNvSpPr/>
          <p:nvPr/>
        </p:nvSpPr>
        <p:spPr>
          <a:xfrm>
            <a:off x="1331640" y="2828836"/>
            <a:ext cx="6840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600" dirty="0">
                <a:solidFill>
                  <a:schemeClr val="bg2">
                    <a:lumMod val="25000"/>
                  </a:schemeClr>
                </a:solidFill>
              </a:rPr>
              <a:t>COLABORE, PARTICIPE, FAÇA </a:t>
            </a:r>
          </a:p>
          <a:p>
            <a:pPr algn="ctr">
              <a:defRPr/>
            </a:pPr>
            <a:r>
              <a:rPr lang="pt-BR" sz="3600" dirty="0">
                <a:solidFill>
                  <a:schemeClr val="bg2">
                    <a:lumMod val="25000"/>
                  </a:schemeClr>
                </a:solidFill>
              </a:rPr>
              <a:t>SUA INDICAÇÃO ELA É </a:t>
            </a:r>
          </a:p>
          <a:p>
            <a:pPr algn="ctr">
              <a:defRPr/>
            </a:pPr>
            <a:r>
              <a:rPr lang="pt-BR" sz="3600" dirty="0">
                <a:solidFill>
                  <a:schemeClr val="bg2">
                    <a:lumMod val="25000"/>
                  </a:schemeClr>
                </a:solidFill>
              </a:rPr>
              <a:t>IMPORTANTE PARA  A </a:t>
            </a:r>
          </a:p>
          <a:p>
            <a:pPr algn="ctr">
              <a:defRPr/>
            </a:pPr>
            <a:r>
              <a:rPr lang="pt-BR" sz="3600" dirty="0">
                <a:solidFill>
                  <a:schemeClr val="bg2">
                    <a:lumMod val="25000"/>
                  </a:schemeClr>
                </a:solidFill>
              </a:rPr>
              <a:t>ADMINISTRAÇÃO</a:t>
            </a:r>
            <a:endParaRPr lang="pt-BR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7" name="Imagem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8" y="104566"/>
            <a:ext cx="10763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210B445C-8475-47B7-B682-7269BC24CA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199942"/>
              </p:ext>
            </p:extLst>
          </p:nvPr>
        </p:nvGraphicFramePr>
        <p:xfrm>
          <a:off x="0" y="1038016"/>
          <a:ext cx="9144000" cy="58199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7375">
                  <a:extLst>
                    <a:ext uri="{9D8B030D-6E8A-4147-A177-3AD203B41FA5}">
                      <a16:colId xmlns:a16="http://schemas.microsoft.com/office/drawing/2014/main" val="1421741690"/>
                    </a:ext>
                  </a:extLst>
                </a:gridCol>
                <a:gridCol w="4746625">
                  <a:extLst>
                    <a:ext uri="{9D8B030D-6E8A-4147-A177-3AD203B41FA5}">
                      <a16:colId xmlns:a16="http://schemas.microsoft.com/office/drawing/2014/main" val="1743757353"/>
                    </a:ext>
                  </a:extLst>
                </a:gridCol>
              </a:tblGrid>
              <a:tr h="29708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10. DEMONSTRATIVO VIII – MARGEM DE EXPANSÃO DAS DESPESAS OBRIGATÓRIAS DE CARÁTER CONTINUADO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181616"/>
                  </a:ext>
                </a:extLst>
              </a:tr>
              <a:tr h="29708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MUNICÍPIO DE JARAGUARI - MS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186786"/>
                  </a:ext>
                </a:extLst>
              </a:tr>
              <a:tr h="29708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LEI DE DIRETRIZES ORÇAMENTÁRIA - 2021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9"/>
                  </a:ext>
                </a:extLst>
              </a:tr>
              <a:tr h="29708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ANEXO DE  METAS FISCAIS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936772"/>
                  </a:ext>
                </a:extLst>
              </a:tr>
              <a:tr h="29708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MARGEM DE EXPANSÃO DAS DESPESAS OBRIGATÓRIAS DE CARÁTER CONTINUADO  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871696"/>
                  </a:ext>
                </a:extLst>
              </a:tr>
              <a:tr h="29708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2.022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059158"/>
                  </a:ext>
                </a:extLst>
              </a:tr>
              <a:tr h="297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LRF, art. 4°, § 2°, inciso V</a:t>
                      </a:r>
                      <a:endParaRPr lang="en-US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2411404"/>
                  </a:ext>
                </a:extLst>
              </a:tr>
              <a:tr h="4809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EVENTO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Valor Previsto 2022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1730984"/>
                  </a:ext>
                </a:extLst>
              </a:tr>
              <a:tr h="297083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</a:rPr>
                        <a:t>Aumento Permanente da Receita  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</a:rPr>
                        <a:t>799.481,50</a:t>
                      </a:r>
                      <a:endParaRPr lang="pt-BR" sz="12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09211282"/>
                  </a:ext>
                </a:extLst>
              </a:tr>
              <a:tr h="297083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</a:rPr>
                        <a:t>(-)  Aumento referente a transferências constitucionais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10269632"/>
                  </a:ext>
                </a:extLst>
              </a:tr>
              <a:tr h="297083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</a:rPr>
                        <a:t>(-)  Aumento referente a transferências do FUNDEB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</a:rPr>
                        <a:t>257.666,21</a:t>
                      </a:r>
                      <a:endParaRPr lang="pt-BR" sz="12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10816937"/>
                  </a:ext>
                </a:extLst>
              </a:tr>
              <a:tr h="297083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</a:rPr>
                        <a:t>Saldo Final do Aumento Permanente de Receita  (I)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</a:rPr>
                        <a:t>541.815,29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76480328"/>
                  </a:ext>
                </a:extLst>
              </a:tr>
              <a:tr h="297083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</a:rPr>
                        <a:t>Redução Permanente de Despesa (II)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</a:rPr>
                        <a:t>0,00</a:t>
                      </a:r>
                      <a:endParaRPr lang="pt-BR" sz="12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41491252"/>
                  </a:ext>
                </a:extLst>
              </a:tr>
              <a:tr h="297083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</a:rPr>
                        <a:t>Margem Bruta  (III) = (I+II)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 dirty="0">
                          <a:effectLst/>
                        </a:rPr>
                        <a:t>541.815,29</a:t>
                      </a:r>
                      <a:endParaRPr lang="pt-B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41145065"/>
                  </a:ext>
                </a:extLst>
              </a:tr>
              <a:tr h="285765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</a:rPr>
                        <a:t>Saldo Utilizado da Margem Bruta (IV)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</a:rPr>
                        <a:t>0,00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05170533"/>
                  </a:ext>
                </a:extLst>
              </a:tr>
              <a:tr h="311229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</a:rPr>
                        <a:t>   Novas DOCC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</a:rPr>
                        <a:t>0,00</a:t>
                      </a:r>
                      <a:endParaRPr lang="pt-BR" sz="12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63610613"/>
                  </a:ext>
                </a:extLst>
              </a:tr>
              <a:tr h="285765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</a:rPr>
                        <a:t>   Novas DOCC geradas por PPP's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</a:rPr>
                        <a:t>0,00</a:t>
                      </a:r>
                      <a:endParaRPr lang="pt-BR" sz="12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25339530"/>
                  </a:ext>
                </a:extLst>
              </a:tr>
              <a:tr h="297083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</a:rPr>
                        <a:t>Margem Líquida de Expansão de DOCC (III-IV)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</a:rPr>
                        <a:t>541.815,29</a:t>
                      </a:r>
                      <a:endParaRPr lang="pt-B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70563420"/>
                  </a:ext>
                </a:extLst>
              </a:tr>
              <a:tr h="297083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FONTE: SMF</a:t>
                      </a:r>
                      <a:endParaRPr lang="pt-B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52134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7" name="Imagem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0143"/>
            <a:ext cx="12001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FBDBA27-E6E9-4B45-A4D5-FAD9C2129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529166"/>
              </p:ext>
            </p:extLst>
          </p:nvPr>
        </p:nvGraphicFramePr>
        <p:xfrm>
          <a:off x="0" y="1490911"/>
          <a:ext cx="9144001" cy="379426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247">
                  <a:extLst>
                    <a:ext uri="{9D8B030D-6E8A-4147-A177-3AD203B41FA5}">
                      <a16:colId xmlns:a16="http://schemas.microsoft.com/office/drawing/2014/main" val="2956621768"/>
                    </a:ext>
                  </a:extLst>
                </a:gridCol>
                <a:gridCol w="632398">
                  <a:extLst>
                    <a:ext uri="{9D8B030D-6E8A-4147-A177-3AD203B41FA5}">
                      <a16:colId xmlns:a16="http://schemas.microsoft.com/office/drawing/2014/main" val="931806711"/>
                    </a:ext>
                  </a:extLst>
                </a:gridCol>
                <a:gridCol w="4055758">
                  <a:extLst>
                    <a:ext uri="{9D8B030D-6E8A-4147-A177-3AD203B41FA5}">
                      <a16:colId xmlns:a16="http://schemas.microsoft.com/office/drawing/2014/main" val="2279075551"/>
                    </a:ext>
                  </a:extLst>
                </a:gridCol>
                <a:gridCol w="1071210">
                  <a:extLst>
                    <a:ext uri="{9D8B030D-6E8A-4147-A177-3AD203B41FA5}">
                      <a16:colId xmlns:a16="http://schemas.microsoft.com/office/drawing/2014/main" val="1911824982"/>
                    </a:ext>
                  </a:extLst>
                </a:gridCol>
                <a:gridCol w="774369">
                  <a:extLst>
                    <a:ext uri="{9D8B030D-6E8A-4147-A177-3AD203B41FA5}">
                      <a16:colId xmlns:a16="http://schemas.microsoft.com/office/drawing/2014/main" val="398462734"/>
                    </a:ext>
                  </a:extLst>
                </a:gridCol>
                <a:gridCol w="955053">
                  <a:extLst>
                    <a:ext uri="{9D8B030D-6E8A-4147-A177-3AD203B41FA5}">
                      <a16:colId xmlns:a16="http://schemas.microsoft.com/office/drawing/2014/main" val="3864092024"/>
                    </a:ext>
                  </a:extLst>
                </a:gridCol>
                <a:gridCol w="967966">
                  <a:extLst>
                    <a:ext uri="{9D8B030D-6E8A-4147-A177-3AD203B41FA5}">
                      <a16:colId xmlns:a16="http://schemas.microsoft.com/office/drawing/2014/main" val="1501859335"/>
                    </a:ext>
                  </a:extLst>
                </a:gridCol>
              </a:tblGrid>
              <a:tr h="2654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MUNICÍPIO DE JARAGUARI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494385"/>
                  </a:ext>
                </a:extLst>
              </a:tr>
              <a:tr h="2654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ESTADO DE MATO GROSSO DO SUL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246028"/>
                  </a:ext>
                </a:extLst>
              </a:tr>
              <a:tr h="2654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LEI DE DIRETRIZES ORÇAMENTÁRIA - 2021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433929"/>
                  </a:ext>
                </a:extLst>
              </a:tr>
              <a:tr h="2654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METAS E PRIORIDADES DO GOVERNO PARA O EXERCÍCIO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289957"/>
                  </a:ext>
                </a:extLst>
              </a:tr>
              <a:tr h="2654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(CF, ART.165, INC. II, §2º)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655864"/>
                  </a:ext>
                </a:extLst>
              </a:tr>
              <a:tr h="2654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2022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16542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0101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DO PROCESSO LEGISLATIVO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320355"/>
                  </a:ext>
                </a:extLst>
              </a:tr>
              <a:tr h="3167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Assegurar o funcionamento da Câmara Municipal em consonância com os preceitos constitucionais e com as normas estabelecidas na lei Orgânica Municipal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30078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extLst>
                  <a:ext uri="{0D108BD9-81ED-4DB2-BD59-A6C34878D82A}">
                    <a16:rowId xmlns:a16="http://schemas.microsoft.com/office/drawing/2014/main" val="61716789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1101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Ampliação e reforma das instalações do Legislativo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50.000,00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50.000,00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027833499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2101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das atividades legislativas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1.681.000,00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1.681.000,00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694122720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1.731.000,00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22537797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91445484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0102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DAS POLÍTICAS DE GOVERNO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965835"/>
                  </a:ext>
                </a:extLst>
              </a:tr>
              <a:tr h="32580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Atender os programas que devem ser desenvolvidos pelo governo municipal, visando as metas anuais, em conjunto com as ações de governo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3320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extLst>
                  <a:ext uri="{0D108BD9-81ED-4DB2-BD59-A6C34878D82A}">
                    <a16:rowId xmlns:a16="http://schemas.microsoft.com/office/drawing/2014/main" val="508618665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2066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Manut. Das Ativ. Da Secr. Munic. De Desenv. Econ. E Meio Ambiente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636.000,00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636.000,00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08246261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2102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das atividades do Gabinete do Prefeito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903.000,00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903.000,00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6349227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2103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da Procuradoria Jurídica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1.322.000,00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1.322.000,00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78884174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2170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COMDEC -- Coord. Mun, de Defesa Cívil Lei n 521/04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11.000,00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018979591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2.872.000,00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88731006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382149675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98195680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0103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DE APOIO ADMINISTRATIVO GERAL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34933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Planejar, elaborar, propor,  orientar e manter a política administrativa Municipal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15687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extLst>
                  <a:ext uri="{0D108BD9-81ED-4DB2-BD59-A6C34878D82A}">
                    <a16:rowId xmlns:a16="http://schemas.microsoft.com/office/drawing/2014/main" val="1687362908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1102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Desapropriação e Aquisição de Imóveis para Execução de obras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2.692.000,00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178.000,00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4749115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2104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das ativ. Da Secr. De Plan. Admin. E Finanças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4.205.000,00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4.205.000,00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36800254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2105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Divulgação e Publicação dos Atos oficiais do Município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20.000,00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38526095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2106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das atividades da Junta do Serviço Militar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11.000,00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63173601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2107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das Atividades da Secretaria de Infraestrutura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1.338.000,00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1.338.000,00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6290939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2130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Formação de Recursos Humanos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30.000,00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30.000,00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81867489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2176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das Atividades da Controladoria Interna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77.000,00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77.000,00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704522836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5.859.000,00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991390468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56757198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0104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DA POLÍTICA DE ADMINISTRAÇÃO FINANCEIRA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669874"/>
                  </a:ext>
                </a:extLst>
              </a:tr>
              <a:tr h="3167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Coordenar e acompanhar as atividades, projetos desenvolvidos nas áreas sob sua responsabilidade, gestão financeira e política tributária, objetivando a realização das metas estabelecidas em lei, buscando melhoria das atividades pela eficácia e economicidade.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28887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06654628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2111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Contribuição a Formação do Pasep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483.000,00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483.000,00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321626958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483.000,00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85020962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857135258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0105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DA DÍVIDA PÚBLICA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875244"/>
                  </a:ext>
                </a:extLst>
              </a:tr>
              <a:tr h="3167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da dívida pública interna para o melhor resultado primário e nominal, visando a busca de novos recursos de terceiros para investimentos em infra-estrutura e desenvolvimento administrativo do Município.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37488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657489678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2109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Amortização, Juros e Encargos da dívida fundada interna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263.000,00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263.000,00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183617504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263.000,00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19952325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46217467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0106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DA PREVIDÊNCIA SOCIAL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659838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Manter a  previdência e encargos diversos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21194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180873415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2110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Encargos com Inativos e Pencionistas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303.000,00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303.000,00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796623495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303.000,00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439881979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41235462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0107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DE APOIO ADMINISTRATIVO AO PLANEJAMENTO URBANO, MANUTENÇÃO E CONSERVAÇÃO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760442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de recuperação, conservação de áreas urbanas, limpeza pública, iluminação e serviços afins.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830069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58532270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2112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dos serviços de limpeza e coleta de lixo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179.000,00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179.000,00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98408457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2113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Ampliação, Conservação de Cemitérios e Serviços Funerários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20.000,00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58830851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2114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e Ampliação da Rede de Iluminação Pública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58.000,00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58.000,00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53369591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2164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Manut. Constr. E Conservação de Praças, Parques e Jardins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14.000,00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14.000,00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185399916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271.000,00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64492840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625022799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0108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DE EDIFICAÇÕES PÚBLICAS E PAVIMENTAÇÃO URBANA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613500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Construção, reforma, ampliação de edificações, pavimentação de logradouros e vias públicas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474035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81896328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1103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Construção e conservação de prédios públicos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200.000,00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156125449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1104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Obras, pavimentação e serviços de vias urbanas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2.260.000,00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2.260.000,00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802058451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2.460.000,00</a:t>
                      </a:r>
                      <a:endParaRPr lang="pt-BR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78504386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587027788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0109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DO SANEAMENTO URBANO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005114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Construir, manter e ampliar rede de esgoto, galerias de águas plúviais, canais abertos.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66530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01886234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1012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Construçao de Rede de Distribuição de Àgua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100.000,00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100.000,00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11514172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1105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Obras de drenagem galerias de aguas pluviais urbanas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193.000,00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193.000,00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102643099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293.000,00</a:t>
                      </a:r>
                      <a:endParaRPr lang="pt-BR" sz="900" b="1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53510040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7664383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2223135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0110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DA POLITICA DE ESTENÇÃO RURAL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95886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Apoio ao pequeno e grande produtor rural, aos assentamentos, quilombolas.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82572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82653113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1115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Aquisição de Patrulha Mecanizada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300.000,00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300.000,00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86885869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1116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Construção do Mercado do Produtor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501.000,00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501.000,00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551488339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2115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Manut. das Ativ. do Fundo de Desenv. Rural Sustentável  - FMDRS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1.004.000,00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1.004.000,00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636114460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1.805.000,00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111819939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2257045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0111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DO TRANSPORTE, TRAFEGABILIDADE, URBANAS E RURAIS.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054123"/>
                  </a:ext>
                </a:extLst>
              </a:tr>
              <a:tr h="3167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Cuidar e conservar as vias municipais visando à segurança dos usuários e trafegabilidade em qualquer tempo, através do patrolamento, revestimento, manutenção de pontes, adequações de vias e estradas.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53768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647455549"/>
                  </a:ext>
                </a:extLst>
              </a:tr>
              <a:tr h="3167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1106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Aquisição de veiculos leves, máquinas pesadas, e equipamentos diversos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200.000,00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18620957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2116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Manutenção, ampliação de estradas pontes e Mata Burros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2.333.000,00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2.333.000,00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897257059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2.533.000,00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560758285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76126487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0112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DA REDE EDUCACIONAL DO MUNICIPIO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041958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Manter e ampliar as ações da Educação Municipal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25861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06776558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1107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Construção, Ampliação e reforma de escolas publicas municipais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300.000,00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300.000,00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74430073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2058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Plano de Ações Articuladas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72.000,00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72.000,00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925528668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2117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da Secretaria de Educação, Cultura e Esporte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2.760.000,00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2.760.000,00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606650559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2122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Manutenção, Construção e Ampliação dos CEINF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458.000,00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458.000,00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4968489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2124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do Salário Educação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72.000,00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72.000,00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72830752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2129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Cursos e Aperfeiçoamentos Profissionalizantes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20.000,00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52691053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2174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 de Educação de Jovens e Adultos  Peja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96010862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2175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 de Apoio às Creches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100.000,00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100.000,00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172238787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3.783.000,00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97757198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35222409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0113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DA POLÍTICA CULTURAL, TURISTICA E AMBIENTAL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672236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Planejar ações e programas, de eventos culturais, turisticos e ambientais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956368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41697559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1114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Construção de Portal, Centro de Atendimento ao Turista 9 (CAT)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100.000,00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100.000,00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087509712"/>
                  </a:ext>
                </a:extLst>
              </a:tr>
              <a:tr h="3167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1120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Ações EmergênciaisDestinadas ao Setor Cultural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  62.000,00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62.000,00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317827607"/>
                  </a:ext>
                </a:extLst>
              </a:tr>
              <a:tr h="3167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2080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do Fundo Municipal de Meio Ambiente - FMMA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  28.000,00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28.000,00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710085346"/>
                  </a:ext>
                </a:extLst>
              </a:tr>
              <a:tr h="3167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2131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das atividades da Secretaria de Turismo e Meio ambiente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  55.000,00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55.000,00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85774540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2132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Apoio ao Aniversário do Município e Eventos Culturais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100.000,00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100.000,00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11299721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2133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Manutenção, divulgação da cultura e da biblioteca Municipal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3.000,00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3.000,00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035147058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2134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Implantar e Implementar ações de Concientização e fiscaliação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10.000,00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996708467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358.000,00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7975427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03947638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0114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DO DESPORTO E LAZER DO MUNICÍPIO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133611"/>
                  </a:ext>
                </a:extLst>
              </a:tr>
              <a:tr h="3167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Promover à comunidade locais apropriados  de maior concentração pública, através de espaço adequado para a prática de atividades de lazer, recreativas e esportivas.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643238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910000459"/>
                  </a:ext>
                </a:extLst>
              </a:tr>
              <a:tr h="27728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1108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Constr. Ampliação e Reforma de Predios de Áres de Desp. e Lazer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100.000,00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100.000,00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19485335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2135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das atividades desportivas e recreativas.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117.000,00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117.000,00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509331699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217.000,00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59071779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63462959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0115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DO SISTEMA MUNICIPAL DE SAÚDE PÚBLICA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183989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Promover gratuitamente o atendimento médico ambulatorial, odontológico, hospitalar e preventivo nas unidades municipal de saúde.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24977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35704499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1109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Construção, ampliação e reforma de unidades de saúde.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428.000,00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428.000,00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66510989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1117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Aquisição de Veículos para Saúde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100.000,00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100.000,00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24050645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2021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das Atividades do Conselho Municipal de Saúde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10.000,00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78541375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2136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do Fundo Municipal de Saúde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3.452.000,00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3.452.000,00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31359779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2175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das Atividades da Vigilância epidemiológica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376.000,00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376.000,00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25451536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2190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Combate ao Coronavírus (COVID19)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680.000,00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680.000,00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247582383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5.046.000,00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060001915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56694378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0116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DA POLÍTICA HABITACIONAL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344512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Promover ascesso da moradia as pessoas de baixa renda do Município.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16412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67755881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1113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Construção de unidades Habitacionais urbanas - FMA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82315898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2064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das Atividades do FMHIS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599743970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28600375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60936073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0117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DA POLÍTICA PÚBLICA DE ASSISTÊNCIA SOCIAL GERAL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937841"/>
                  </a:ext>
                </a:extLst>
              </a:tr>
              <a:tr h="27728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Coordenar, acompanhar as atividades da Assistência Social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20529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68035442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1111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Construção, Ampliação e Reforma de Unidades Assistênciais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4271893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2148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Manut. Da Secretária de Assistência Social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862.000,00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862.000,00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48543888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863.000,00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97930338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78926195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0118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DO SAEE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580152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Coordenar e acompanhar as atividades do SAAE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42538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95075019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1112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e Ampliação da Rede de Agua e Esgoto do Município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649.000,00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649.000,00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96662329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2162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do SAAE no Município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1.191.000,00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1.191.000,00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836686000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1.840.000,00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21847160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92980132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0119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OPERACIONALIZAÇÃO DO FUNDO MUN. DOS DIR. DA CRIANAÇ E DO ADOLESCENTE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270394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Coordenar e acompanhar as atividades do Conselho Tutelar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84150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57654524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2074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Manut. Do Fundo Munic. Do Dir. da Criança e Adolescente - FMDCA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2.000,00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79961095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2151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e Encargos do Conselho Tutelar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193.000,00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193.000,00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689980295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195.000,00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99216442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10108310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0120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DO BLOCO DE ATENÇÃO BÁSICA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70396"/>
                  </a:ext>
                </a:extLst>
              </a:tr>
              <a:tr h="29807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Coordenar, acompanhar os atendimentos de Atençao Básica da Saúde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38969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60082729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1004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 de Requalificação UBS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18.000,00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18.000,00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26851096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2002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das Ações e Serviços Públicos em Saúde  Fis Saúde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5.000,00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5.000,00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39633052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2003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Núcleo de Apoio à Saúde da Família - NASF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13.000,00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13.000,00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83577699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2025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Serviço de Convivencia e Fortaleciamento de Vinculo - IDOSO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55.000,00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55.000,00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78867101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2026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Serviço de Convivência e Fotalecimento de Vinculos de 6 à 15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65.000,00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65.000,00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25544761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2027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Serviço de Convivência e Fotalecimento de Vinculos de 0 à 06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80.000,00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80.000,00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2455621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2028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Índice de Gestão Descentralizada  Bolsa Familia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23.000,00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23.000,00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3988135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2029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Piso Básico Fixo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57.000,00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57.000,00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16740066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2050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Piso de Atenção Básica - Fixo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116.000,00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116.000,00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829707869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2140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Pab Fixo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2.023.000,00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2.023.000,00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19120438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2141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Agentes Comunitários de Saúde - ACS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614.000,00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614.000,00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84053461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2143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Saúde Bucal - SB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241.000,00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241.000,00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41450326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2144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Saúde da Família - SF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1.233.000,00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1.233.000,00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94879670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2149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do Fundo Municipal de Assistência Social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279.000,00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279.000,00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62608753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2153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Casa Lar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163.000,00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163.000,00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106564375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2158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Índice de Gestão Descentralizada  IGD Suas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68105097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2160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do Centro de Referência de Assistência Social - CRAS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61.000,00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61.000,00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63273361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2161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Apoio e Proteção a Pessoas Carentes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31910159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2167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 de Melhoria de Acesso a Qualidade - PMAQ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31743272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2168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 Saúde na Escola  PSE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180612420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5.050.000,00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13719143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33632667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0121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 DE APOIO AO TRANSPORTE ESCOLAR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289580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Coordenar, acompanhar as atividades do transporte Escolar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11107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29293383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2120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Manut. E Aquisição de Veiculos e Equip. do Transporte Escolar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1.462.000,00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1.462.000,00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145159031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1.462.000,00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952552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16654893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0122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 DE APOIO A ALIMENTAÇÃO ESCOLAR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072731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Coordenar, acompanhar as atividades da Alimentação Escolar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30714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972857749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2118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do Programa de Merenda Escolar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289.000,00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289.000,00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269396411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289.000,00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50312010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2220014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0123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 DE INCENTIVO E AUXILIO À ESTUDANTES DO ENSINO SUPERIOR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414503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Apoiar o transporte escolar do ensino superior.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08903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83168032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2173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 de Incentivo e Auxilio a Estudantes do Ensino Superior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798833070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555090845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87692477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0124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ATENDIMENTO GERAL E SOCIAL À PESSOAS CARENTES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4771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Coordenar e acompanhar as atividades para atendimento as pessoas carentes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823195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01636459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Projeto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1017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Aquisição de Imóveis - FIS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635102665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2150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do Fundo de Investimento Social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99.000,00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99.000,00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133687982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100.000,00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29992222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83703185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0125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E DESENVOLVIMENTO DO ENSINO MUNICIPAL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514534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751128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164294799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2125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Ensino Fundamental Fundeb - 60%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2.522.000,00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2.522.000,00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92227432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2126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Ensino Fundamental Fundeb - 40%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55.000,00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55.000,00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86626623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2127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Educação Infantil Fundeb - 60%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1.104.000,00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1.104.000,00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46422399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2128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Educação Infantil Fundeb - 40%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36.000,00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36.000,00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539819696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3.717.000,00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90229966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58176256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0126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DO BLOCO DE ASSISTÊNCIA FARMACÊUTICA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61553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Coordenar, acompanhar os atendimentos de Assistência Farmacêutica.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84686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264019636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2138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 de Assistência Farmacêutica Básica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427.000,00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427.000,00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6511525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2142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Insulinos Dependentes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35.000,00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35.000,00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222509999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462.000,00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16867461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176609578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0127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DO BLOCO DE MÉDIA E ALTA COMPLEXIDADE AMBULATORIAL E HOSPITALAR -MAC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166502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Coordenar, acompanhar os atendimentos de Média e Alta Complexidade.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977882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99320115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2139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Teto Municipal Média e Alta Complexidade Amb. E Hospitalar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115.000,00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115.000,00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42946511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2180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Teto Municipal Rede Segonha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66995331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2182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Teto Municipal Rede Brasil sem Miséria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023015130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117.000,00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105414377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22447369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0128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GESTÃO DO BLOCO DE VIGILÂNCIA EM SAÚDE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213799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Coordenar, acompanhar os atendimentos de vigilância em Saúde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93043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106427963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2145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Campanha de Vacinação Anti Rabica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335568265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2146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Manutenção das Ações de Vigilância em Saúde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5.000,00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5.000,00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83129637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2147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Piso Fixo de Vigilância Sanitária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54657370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2172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Piso Estratégico - Gerenciamento de Risco  de VS (FNS)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   1.000,00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977633937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8.000,00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34275997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384069454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Programa: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9999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RESERVAS, DE CONTINGÊNCIA E DO RPPS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36285"/>
                  </a:ext>
                </a:extLst>
              </a:tr>
              <a:tr h="26542">
                <a:tc gridSpan="2"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Objetivo: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Constituir reservas necessãria de contingência para o Municipio, e reserva previdênciaria do RPPS.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72392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Código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Descrição da 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unidade Medida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Quantidade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Valor Unitário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Valor Total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925846500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Atividade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9999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Reserva de contingência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Verba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      400.000,00 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400.000,00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1372993838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400.000,00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4069996041"/>
                  </a:ext>
                </a:extLst>
              </a:tr>
              <a:tr h="265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30093124"/>
                  </a:ext>
                </a:extLst>
              </a:tr>
              <a:tr h="26542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  <a:latin typeface="Arial Black" panose="020B0A04020102020204" pitchFamily="34" charset="0"/>
                        </a:rPr>
                        <a:t>TOTAL GERAL</a:t>
                      </a:r>
                      <a:endParaRPr lang="pt-BR" sz="900" b="0" i="0" u="none" strike="noStrike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 dirty="0">
                          <a:effectLst/>
                          <a:latin typeface="Arial Black" panose="020B0A04020102020204" pitchFamily="34" charset="0"/>
                        </a:rPr>
                        <a:t>42.783.000,00</a:t>
                      </a:r>
                      <a:endParaRPr lang="pt-BR" sz="900" b="1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84" marR="884" marT="884" marB="0" anchor="b"/>
                </a:tc>
                <a:extLst>
                  <a:ext uri="{0D108BD9-81ED-4DB2-BD59-A6C34878D82A}">
                    <a16:rowId xmlns:a16="http://schemas.microsoft.com/office/drawing/2014/main" val="2922951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76301" cy="8477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46460" y="254913"/>
            <a:ext cx="46510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MUNICÍPIO DE JARAGUARI-MS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CNPJ – 03.501.533/0001-45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Rua Gonçalves Luis Martins, n.º 420, Centro – CEP / 79.440-000.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Fone: (67) 3285-1233 / 3285-1359 - E-mail: </a:t>
            </a: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pmjar@terra.com.br</a:t>
            </a: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95537" y="3218785"/>
            <a:ext cx="83529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/>
              <a:t>OBRIGADO PELA PARTICIPAÇÃO</a:t>
            </a:r>
          </a:p>
        </p:txBody>
      </p:sp>
    </p:spTree>
    <p:extLst>
      <p:ext uri="{BB962C8B-B14F-4D97-AF65-F5344CB8AC3E}">
        <p14:creationId xmlns:p14="http://schemas.microsoft.com/office/powerpoint/2010/main" val="344306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76301" cy="8477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46460" y="254913"/>
            <a:ext cx="46510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MUNICÍPIO DE JARAGUARI-MS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CNPJ – 03.501.533/0001-45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Rua Gonçalves Luis Martins, n.º 420, Centro – CEP / 79.440-000.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Fone: (67) 3285-1233 / 3285-1359 - E-mail: </a:t>
            </a: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pmjar@terra.com.br</a:t>
            </a: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9512" y="1700808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800" b="1" u="sng" dirty="0">
                <a:solidFill>
                  <a:schemeClr val="accent1"/>
                </a:solidFill>
              </a:rPr>
              <a:t>LEGISLAÇÃO</a:t>
            </a:r>
          </a:p>
          <a:p>
            <a:pPr algn="ctr">
              <a:spcBef>
                <a:spcPct val="50000"/>
              </a:spcBef>
            </a:pPr>
            <a:endParaRPr lang="pt-BR" sz="4800" b="1" u="sng" dirty="0">
              <a:solidFill>
                <a:schemeClr val="accent1"/>
              </a:solidFill>
            </a:endParaRPr>
          </a:p>
          <a:p>
            <a:pPr algn="ctr">
              <a:spcBef>
                <a:spcPct val="50000"/>
              </a:spcBef>
            </a:pPr>
            <a:endParaRPr lang="pt-BR" sz="4800" b="1" u="sng" dirty="0">
              <a:solidFill>
                <a:schemeClr val="accent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79512" y="3105835"/>
            <a:ext cx="885698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000" dirty="0">
                <a:solidFill>
                  <a:schemeClr val="bg2">
                    <a:lumMod val="25000"/>
                  </a:schemeClr>
                </a:solidFill>
              </a:rPr>
              <a:t>Artigo 165, INCISOS - I, II, III  CF/88</a:t>
            </a:r>
          </a:p>
          <a:p>
            <a:pPr algn="ctr">
              <a:defRPr/>
            </a:pPr>
            <a:r>
              <a:rPr lang="pt-BR" sz="4000" dirty="0">
                <a:solidFill>
                  <a:schemeClr val="bg2">
                    <a:lumMod val="25000"/>
                  </a:schemeClr>
                </a:solidFill>
              </a:rPr>
              <a:t>Artigo 4.º e 5.º e 48º Parágrafo Único - Lei 101/2000 – LRF</a:t>
            </a:r>
          </a:p>
          <a:p>
            <a:pPr>
              <a:defRPr/>
            </a:pPr>
            <a:r>
              <a:rPr lang="pt-BR" sz="2800" dirty="0">
                <a:solidFill>
                  <a:schemeClr val="bg2">
                    <a:lumMod val="25000"/>
                  </a:schemeClr>
                </a:solidFill>
              </a:rPr>
              <a:t>ART. 165...</a:t>
            </a:r>
          </a:p>
          <a:p>
            <a:pPr>
              <a:defRPr/>
            </a:pPr>
            <a:r>
              <a:rPr lang="pt-BR" sz="2800" dirty="0">
                <a:solidFill>
                  <a:schemeClr val="bg2">
                    <a:lumMod val="25000"/>
                  </a:schemeClr>
                </a:solidFill>
              </a:rPr>
              <a:t>LEIS DE INICIATIVA DO PODER EXECUTIVO ESTABELECERÃO:</a:t>
            </a:r>
          </a:p>
          <a:p>
            <a:pPr>
              <a:defRPr/>
            </a:pPr>
            <a:r>
              <a:rPr lang="pt-BR" sz="2800" dirty="0">
                <a:solidFill>
                  <a:schemeClr val="bg2">
                    <a:lumMod val="25000"/>
                  </a:schemeClr>
                </a:solidFill>
              </a:rPr>
              <a:t>II – AS DIRETRIZES ORÇAMENTARIA;</a:t>
            </a:r>
          </a:p>
          <a:p>
            <a:pPr algn="ctr">
              <a:defRPr/>
            </a:pPr>
            <a:r>
              <a:rPr lang="pt-BR" sz="40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76301" cy="8477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46460" y="254913"/>
            <a:ext cx="46510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MUNICÍPIO DE JARAGUARI-MS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CNPJ – 03.501.533/0001-45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Rua Gonçalves Luis Martins, n.º 420, Centro – CEP / 79.440-000.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Fone: (67) 3285-1233 / 3285-1359 - E-mail: </a:t>
            </a: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pmjar@terra.com.br</a:t>
            </a: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9512" y="1700808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800" b="1" u="sng" dirty="0">
                <a:solidFill>
                  <a:schemeClr val="accent1"/>
                </a:solidFill>
              </a:rPr>
              <a:t>Lei de Responsabilidade Fiscal </a:t>
            </a:r>
          </a:p>
          <a:p>
            <a:pPr algn="ctr">
              <a:spcBef>
                <a:spcPct val="50000"/>
              </a:spcBef>
            </a:pPr>
            <a:endParaRPr lang="pt-BR" sz="4800" b="1" u="sng" dirty="0">
              <a:solidFill>
                <a:schemeClr val="accent1"/>
              </a:solidFill>
            </a:endParaRPr>
          </a:p>
          <a:p>
            <a:pPr algn="ctr">
              <a:spcBef>
                <a:spcPct val="50000"/>
              </a:spcBef>
            </a:pPr>
            <a:endParaRPr lang="pt-BR" sz="4800" b="1" u="sng" dirty="0">
              <a:solidFill>
                <a:schemeClr val="accent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79512" y="3105835"/>
            <a:ext cx="88569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4000" dirty="0">
                <a:solidFill>
                  <a:schemeClr val="bg2">
                    <a:lumMod val="25000"/>
                  </a:schemeClr>
                </a:solidFill>
              </a:rPr>
              <a:t>Art. 48º - Parágrafo Único</a:t>
            </a:r>
          </a:p>
          <a:p>
            <a:pPr algn="just">
              <a:defRPr/>
            </a:pPr>
            <a:r>
              <a:rPr lang="pt-BR" sz="3200" dirty="0">
                <a:solidFill>
                  <a:schemeClr val="bg2">
                    <a:lumMod val="25000"/>
                  </a:schemeClr>
                </a:solidFill>
              </a:rPr>
              <a:t>A transparência será assegurada também mediante incentivo à participação popular e realização de audiências públicas, durante os processos de elaboração e  de discussão dos planos, lei de diretrizes orçamentárias e orçamentos.</a:t>
            </a:r>
          </a:p>
          <a:p>
            <a:pPr algn="ctr">
              <a:defRPr/>
            </a:pPr>
            <a:r>
              <a:rPr lang="pt-BR" sz="40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6269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76301" cy="8477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46460" y="254913"/>
            <a:ext cx="46510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MUNICÍPIO DE JARAGUARI-MS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CNPJ – 03.501.533/0001-45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Rua Gonçalves Luis Martins, n.º 420, Centro – CEP / 79.440-000.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Fone: (67) 3285-1233 / 3285-1359 - E-mail: </a:t>
            </a: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pmjar@terra.com.br</a:t>
            </a: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259632" y="1340768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i="1" u="sng" dirty="0"/>
              <a:t>OBJETIVO-LDO</a:t>
            </a:r>
            <a:endParaRPr lang="pt-BR" sz="4800" dirty="0"/>
          </a:p>
        </p:txBody>
      </p:sp>
      <p:sp>
        <p:nvSpPr>
          <p:cNvPr id="6" name="Retângulo 5"/>
          <p:cNvSpPr/>
          <p:nvPr/>
        </p:nvSpPr>
        <p:spPr>
          <a:xfrm>
            <a:off x="467544" y="2385638"/>
            <a:ext cx="8280920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pt-BR" sz="3200" dirty="0"/>
              <a:t>Estabelecer:</a:t>
            </a:r>
          </a:p>
          <a:p>
            <a:pPr>
              <a:lnSpc>
                <a:spcPct val="90000"/>
              </a:lnSpc>
            </a:pPr>
            <a:endParaRPr lang="pt-BR" sz="3200" dirty="0"/>
          </a:p>
          <a:p>
            <a:pPr>
              <a:lnSpc>
                <a:spcPct val="90000"/>
              </a:lnSpc>
            </a:pPr>
            <a:r>
              <a:rPr lang="pt-BR" sz="3200" dirty="0"/>
              <a:t>Metas e prioridades da Administração;</a:t>
            </a:r>
          </a:p>
          <a:p>
            <a:pPr>
              <a:lnSpc>
                <a:spcPct val="90000"/>
              </a:lnSpc>
            </a:pPr>
            <a:r>
              <a:rPr lang="pt-BR" sz="3200" dirty="0"/>
              <a:t>Critérios para elaboração da Lei Orçamentária Anual;</a:t>
            </a:r>
          </a:p>
          <a:p>
            <a:pPr>
              <a:lnSpc>
                <a:spcPct val="90000"/>
              </a:lnSpc>
            </a:pPr>
            <a:r>
              <a:rPr lang="pt-BR" sz="3200" dirty="0"/>
              <a:t>Alterações na Legislação Tributária;</a:t>
            </a:r>
          </a:p>
          <a:p>
            <a:pPr>
              <a:lnSpc>
                <a:spcPct val="90000"/>
              </a:lnSpc>
            </a:pPr>
            <a:r>
              <a:rPr lang="pt-BR" sz="3200" dirty="0"/>
              <a:t>Critérios Para a Política de Pessoal, Cargos e Carreira;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76301" cy="8477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46460" y="254913"/>
            <a:ext cx="46510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MUNICÍPIO DE JARAGUARI-MS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CNPJ – 03.501.533/0001-45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Rua Gonçalves Luis Martins, n.º 420, Centro – CEP / 79.440-000.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Fone: (67) 3285-1233 / 3285-1359 - E-mail: </a:t>
            </a: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pmjar@terra.com.br</a:t>
            </a: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19672" y="1268760"/>
            <a:ext cx="5976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i="1" u="sng" dirty="0"/>
              <a:t>OBJETIVO</a:t>
            </a:r>
            <a:endParaRPr lang="pt-BR" sz="4800" dirty="0"/>
          </a:p>
        </p:txBody>
      </p:sp>
      <p:sp>
        <p:nvSpPr>
          <p:cNvPr id="6" name="Retângulo 5"/>
          <p:cNvSpPr/>
          <p:nvPr/>
        </p:nvSpPr>
        <p:spPr>
          <a:xfrm>
            <a:off x="323528" y="2336393"/>
            <a:ext cx="864096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000" dirty="0"/>
              <a:t>Continuação da página anterior</a:t>
            </a:r>
          </a:p>
          <a:p>
            <a:endParaRPr lang="pt-BR" sz="3200" dirty="0"/>
          </a:p>
          <a:p>
            <a:r>
              <a:rPr lang="pt-BR" sz="3200" dirty="0"/>
              <a:t>Critérios para congelamento de dotação;</a:t>
            </a:r>
          </a:p>
          <a:p>
            <a:r>
              <a:rPr lang="pt-BR" sz="3200" dirty="0"/>
              <a:t>Controles operacionais;</a:t>
            </a:r>
          </a:p>
          <a:p>
            <a:r>
              <a:rPr lang="pt-BR" sz="3200" dirty="0"/>
              <a:t>As condições para auxílios e subvenções Termos de Fomentos e colaboração;</a:t>
            </a:r>
          </a:p>
          <a:p>
            <a:r>
              <a:rPr lang="pt-BR" sz="3200" dirty="0"/>
              <a:t>Percentual da Reserva de Contingência com base na Receita Corrente Líquida, e</a:t>
            </a:r>
          </a:p>
          <a:p>
            <a:r>
              <a:rPr lang="pt-BR" sz="3200" dirty="0"/>
              <a:t>Critérios de programação financeira;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76301" cy="8477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46460" y="254913"/>
            <a:ext cx="46510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MUNICÍPIO DE JARAGUARI-MS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CNPJ – 03.501.533/0001-45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Rua Gonçalves Luis Martins, n.º 420, Centro – CEP / 79.440-000.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Fone: (67) 3285-1233 / 3285-1359 - E-mail: </a:t>
            </a: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pmjar@terra.com.br</a:t>
            </a: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19672" y="1268760"/>
            <a:ext cx="5976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i="1" u="sng" dirty="0"/>
              <a:t>DEFINIÇÃO LDO</a:t>
            </a:r>
            <a:endParaRPr lang="pt-BR" sz="4800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3168EAA-08D2-4EF7-9D36-C51878CCBBB1}"/>
              </a:ext>
            </a:extLst>
          </p:cNvPr>
          <p:cNvSpPr txBox="1"/>
          <p:nvPr/>
        </p:nvSpPr>
        <p:spPr>
          <a:xfrm>
            <a:off x="179512" y="2968052"/>
            <a:ext cx="87849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/>
              <a:t>Constitui planejamento de Curto prazo que tem com fundamento o estabelecimento das prioridades e metas da administração para o exercício seguinte, e diretrizes para elaboração da Lei Orçamentaria Anual.</a:t>
            </a:r>
          </a:p>
        </p:txBody>
      </p:sp>
    </p:spTree>
    <p:extLst>
      <p:ext uri="{BB962C8B-B14F-4D97-AF65-F5344CB8AC3E}">
        <p14:creationId xmlns:p14="http://schemas.microsoft.com/office/powerpoint/2010/main" val="1201849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76301" cy="8477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46460" y="254913"/>
            <a:ext cx="46510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MUNICÍPIO DE JARAGUARI-MS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CNPJ – 03.501.533/0001-45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Rua Gonçalves Luis Martins, n.º 420, Centro – CEP / 79.440-000.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Fone: (67) 3285-1233 / 3285-1359 - E-mail: </a:t>
            </a: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pmjar@terra.com.br</a:t>
            </a: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9512" y="1268760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dirty="0"/>
              <a:t>Planejamento – PPA/LDO/LOA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3168EAA-08D2-4EF7-9D36-C51878CCBBB1}"/>
              </a:ext>
            </a:extLst>
          </p:cNvPr>
          <p:cNvSpPr txBox="1"/>
          <p:nvPr/>
        </p:nvSpPr>
        <p:spPr>
          <a:xfrm>
            <a:off x="179512" y="1976646"/>
            <a:ext cx="87849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Todas as ações da LDO são quantificadas física e financeiramente de forma compatível com os programas e ações previstos no PPA, conforme estabelecido na Portaria nº 42/1999, do Ministério do Planejamento, Orçamento e Gestão , além da obrigatoriedade exigida pelo TCE-MS.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Os programas propõem ações que permitem ao poder publico fazer investimentos de acordo com as demandas sociais apresentadas que são avaliadas com critério técnico-político-social.</a:t>
            </a:r>
          </a:p>
        </p:txBody>
      </p:sp>
    </p:spTree>
    <p:extLst>
      <p:ext uri="{BB962C8B-B14F-4D97-AF65-F5344CB8AC3E}">
        <p14:creationId xmlns:p14="http://schemas.microsoft.com/office/powerpoint/2010/main" val="1652750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76301" cy="8477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46460" y="254913"/>
            <a:ext cx="465108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MUNICÍPIO DE JARAGUARI-MS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CNPJ – 03.501.533/0001-45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Rua Gonçalves Luis Martins, n.º 420, Centro – CEP / 79.440-000.</a:t>
            </a:r>
            <a:endParaRPr kumimoji="0" 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Fone: (67) 3285-1233 / 3285-1359 - E-mail: </a:t>
            </a:r>
            <a:r>
              <a:rPr kumimoji="0" 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pmjar@terra.com.br</a:t>
            </a: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9512" y="1268760"/>
            <a:ext cx="87849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dirty="0"/>
              <a:t>Parâmetros para Elaboração LDO 2021/2022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88191A7-B3D5-44E5-A51E-8331A0659A00}"/>
              </a:ext>
            </a:extLst>
          </p:cNvPr>
          <p:cNvSpPr txBox="1"/>
          <p:nvPr/>
        </p:nvSpPr>
        <p:spPr>
          <a:xfrm>
            <a:off x="323528" y="2968052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ESTIMATIVAS:</a:t>
            </a:r>
          </a:p>
          <a:p>
            <a:endParaRPr lang="pt-BR" sz="2400" dirty="0"/>
          </a:p>
          <a:p>
            <a:r>
              <a:rPr lang="pt-BR" sz="2400" dirty="0"/>
              <a:t>EXECUÇÃO ORÇAMENTÁRIA (LOA 2020);</a:t>
            </a:r>
          </a:p>
          <a:p>
            <a:endParaRPr lang="pt-BR" sz="2400" dirty="0"/>
          </a:p>
          <a:p>
            <a:r>
              <a:rPr lang="pt-BR" sz="2400" dirty="0"/>
              <a:t>CRESCIMENTO DA ECONOMIA (PROJEÇÃO DO PIB/MS):</a:t>
            </a:r>
          </a:p>
          <a:p>
            <a:endParaRPr lang="pt-BR" sz="2400" dirty="0"/>
          </a:p>
          <a:p>
            <a:r>
              <a:rPr lang="pt-BR" sz="2400" dirty="0"/>
              <a:t>CORRESPONDENTE A INFLAÇÃO (IPCA/IBGE);</a:t>
            </a:r>
          </a:p>
          <a:p>
            <a:endParaRPr lang="pt-BR" sz="2400" dirty="0"/>
          </a:p>
          <a:p>
            <a:r>
              <a:rPr lang="pt-BR" sz="2400" dirty="0"/>
              <a:t>TAXA DE CRESCIMENTO DO ESTADO DE MATO GROSSO DO SUL.</a:t>
            </a:r>
          </a:p>
        </p:txBody>
      </p:sp>
    </p:spTree>
    <p:extLst>
      <p:ext uri="{BB962C8B-B14F-4D97-AF65-F5344CB8AC3E}">
        <p14:creationId xmlns:p14="http://schemas.microsoft.com/office/powerpoint/2010/main" val="9832434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1327</TotalTime>
  <Words>3875</Words>
  <Application>Microsoft Office PowerPoint</Application>
  <PresentationFormat>Apresentação na tela (4:3)</PresentationFormat>
  <Paragraphs>1350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8" baseType="lpstr">
      <vt:lpstr>Arial</vt:lpstr>
      <vt:lpstr>Arial Black</vt:lpstr>
      <vt:lpstr>Arial Narrow</vt:lpstr>
      <vt:lpstr>Calibri</vt:lpstr>
      <vt:lpstr>Calibri Light</vt:lpstr>
      <vt:lpstr>Tema do Office</vt:lpstr>
      <vt:lpstr>AUDIÊNCIA PÚBLICA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Evandro</dc:creator>
  <cp:lastModifiedBy>Evandro Taveira</cp:lastModifiedBy>
  <cp:revision>114</cp:revision>
  <dcterms:created xsi:type="dcterms:W3CDTF">2010-06-12T18:41:31Z</dcterms:created>
  <dcterms:modified xsi:type="dcterms:W3CDTF">2021-04-23T11:30:31Z</dcterms:modified>
</cp:coreProperties>
</file>